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92" r:id="rId3"/>
    <p:sldId id="299" r:id="rId4"/>
    <p:sldId id="257" r:id="rId5"/>
    <p:sldId id="258" r:id="rId6"/>
    <p:sldId id="259" r:id="rId7"/>
    <p:sldId id="263" r:id="rId8"/>
    <p:sldId id="264" r:id="rId9"/>
    <p:sldId id="265" r:id="rId10"/>
    <p:sldId id="293" r:id="rId11"/>
    <p:sldId id="300" r:id="rId12"/>
    <p:sldId id="320" r:id="rId13"/>
    <p:sldId id="321" r:id="rId14"/>
    <p:sldId id="359" r:id="rId15"/>
    <p:sldId id="360" r:id="rId16"/>
    <p:sldId id="361" r:id="rId17"/>
    <p:sldId id="329" r:id="rId18"/>
    <p:sldId id="363" r:id="rId19"/>
    <p:sldId id="362" r:id="rId20"/>
    <p:sldId id="379" r:id="rId21"/>
    <p:sldId id="369" r:id="rId22"/>
    <p:sldId id="380" r:id="rId23"/>
    <p:sldId id="370" r:id="rId24"/>
    <p:sldId id="372" r:id="rId25"/>
    <p:sldId id="358" r:id="rId26"/>
    <p:sldId id="383" r:id="rId27"/>
    <p:sldId id="384" r:id="rId28"/>
    <p:sldId id="373" r:id="rId29"/>
    <p:sldId id="374" r:id="rId30"/>
    <p:sldId id="375" r:id="rId31"/>
    <p:sldId id="376" r:id="rId32"/>
    <p:sldId id="377" r:id="rId33"/>
    <p:sldId id="378" r:id="rId34"/>
    <p:sldId id="382" r:id="rId35"/>
    <p:sldId id="291"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191"/>
    <a:srgbClr val="FFE1D2"/>
    <a:srgbClr val="FAAF78"/>
    <a:srgbClr val="EDE0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6" d="100"/>
          <a:sy n="76" d="100"/>
        </p:scale>
        <p:origin x="-4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E3B46BA-EA66-421A-9980-AAC8B9ED8DBF}" type="datetimeFigureOut">
              <a:rPr lang="en-US"/>
              <a:pPr>
                <a:defRPr/>
              </a:pPr>
              <a:t>12/15/2010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1D427EDC-26EC-4E36-A762-8282C55E0FBE}"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EDE9000C-9CD2-4460-93B1-5D6E9C2FA3DC}" type="datetimeFigureOut">
              <a:rPr lang="en-US"/>
              <a:pPr>
                <a:defRPr/>
              </a:pPr>
              <a:t>12/15/2010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A24F40A4-9B03-4BB6-BD3B-9B0058B14654}"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7FA011-B058-4DD9-9FA4-7BFE623DB838}" type="datetime1">
              <a:rPr lang="en-US"/>
              <a:pPr>
                <a:defRPr/>
              </a:pPr>
              <a:t>12/15/2010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4AD60-0801-42B7-9138-75E586C7A6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666441-6EF5-4A5E-8FF3-7D34A5D657F8}" type="datetime1">
              <a:rPr lang="en-US"/>
              <a:pPr>
                <a:defRPr/>
              </a:pPr>
              <a:t>12/15/2010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AD933E2F-D97B-4074-AEC2-DCC6790BC4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B2550D-F120-4A89-983C-69CE60187EAD}" type="datetime1">
              <a:rPr lang="en-US"/>
              <a:pPr>
                <a:defRPr/>
              </a:pPr>
              <a:t>12/15/2010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717B07C-2A83-4C37-9839-5A5BC44465E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01B494-66B2-4040-8027-D9E330C9453D}" type="datetime1">
              <a:rPr lang="en-US"/>
              <a:pPr>
                <a:defRPr/>
              </a:pPr>
              <a:t>12/15/2010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289D1-AE24-4828-8D2E-085B58A23D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FC0A4C-239E-44CA-9CF7-58CD9BA636FD}" type="datetime1">
              <a:rPr lang="en-US"/>
              <a:pPr>
                <a:defRPr/>
              </a:pPr>
              <a:t>12/15/2010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6721C89B-0BB8-473B-A41B-17C1308C2A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C54F6E-68D1-4A65-B444-253167E3E446}" type="datetime1">
              <a:rPr lang="en-US"/>
              <a:pPr>
                <a:defRPr/>
              </a:pPr>
              <a:t>12/15/2010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85C44932-5384-4512-88F8-170498F4C7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FDB847-F848-40DC-8E74-13F6E53EE1B6}" type="datetime1">
              <a:rPr lang="en-US"/>
              <a:pPr>
                <a:defRPr/>
              </a:pPr>
              <a:t>12/15/2010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chemeClr val="tx1"/>
                </a:solidFill>
              </a:defRPr>
            </a:lvl1pPr>
          </a:lstStyle>
          <a:p>
            <a:pPr>
              <a:defRPr/>
            </a:pPr>
            <a:fld id="{6658B614-30F7-44CB-A0F6-0AB4FEE2056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F905A8-45CB-409C-ADD1-6316DA103B72}" type="datetime1">
              <a:rPr lang="en-US"/>
              <a:pPr>
                <a:defRPr/>
              </a:pPr>
              <a:t>12/15/2010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solidFill>
                  <a:schemeClr val="tx1"/>
                </a:solidFill>
              </a:defRPr>
            </a:lvl1pPr>
          </a:lstStyle>
          <a:p>
            <a:pPr>
              <a:defRPr/>
            </a:pPr>
            <a:fld id="{475BE009-4F96-46C8-B906-BE55D52CAD3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68B177-0B18-43CB-BBBE-D5C867E43B85}" type="datetime1">
              <a:rPr lang="en-US"/>
              <a:pPr>
                <a:defRPr/>
              </a:pPr>
              <a:t>12/15/2010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solidFill>
                  <a:schemeClr val="tx1"/>
                </a:solidFill>
              </a:defRPr>
            </a:lvl1pPr>
          </a:lstStyle>
          <a:p>
            <a:pPr>
              <a:defRPr/>
            </a:pPr>
            <a:fld id="{7B0A37DE-EF03-42AC-A357-49286054C8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420414-3296-416B-B0A7-0CE3C6E10F59}" type="datetime1">
              <a:rPr lang="en-US"/>
              <a:pPr>
                <a:defRPr/>
              </a:pPr>
              <a:t>12/15/2010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1E4BA3C3-C4BF-46A1-A26E-D3E3C60DE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AC158-5037-4257-9D46-D0127EF13193}" type="datetime1">
              <a:rPr lang="en-US"/>
              <a:pPr>
                <a:defRPr/>
              </a:pPr>
              <a:t>12/15/2010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049C7EDE-ECD2-4235-AA5B-F820D02AA02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D77837-3446-4F49-A112-23F3B8F24376}" type="datetime1">
              <a:rPr lang="en-US"/>
              <a:pPr>
                <a:defRPr/>
              </a:pPr>
              <a:t>12/15/2010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F1B767-5BF0-4611-8318-205A600DC5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9" name="TextBox 6"/>
          <p:cNvSpPr txBox="1">
            <a:spLocks noChangeArrowheads="1"/>
          </p:cNvSpPr>
          <p:nvPr/>
        </p:nvSpPr>
        <p:spPr bwMode="auto">
          <a:xfrm>
            <a:off x="1143000" y="2819400"/>
            <a:ext cx="6400800" cy="461963"/>
          </a:xfrm>
          <a:prstGeom prst="rect">
            <a:avLst/>
          </a:prstGeom>
          <a:noFill/>
          <a:ln w="9525">
            <a:noFill/>
            <a:miter lim="800000"/>
            <a:headEnd/>
            <a:tailEnd/>
          </a:ln>
        </p:spPr>
        <p:txBody>
          <a:bodyPr>
            <a:spAutoFit/>
          </a:bodyPr>
          <a:lstStyle/>
          <a:p>
            <a:r>
              <a:rPr lang="en-US" sz="2400" b="1">
                <a:latin typeface="Calibri" pitchFamily="34" charset="0"/>
              </a:rPr>
              <a:t>EFRA: a plan to restructure education funding</a:t>
            </a:r>
          </a:p>
        </p:txBody>
      </p:sp>
      <p:sp>
        <p:nvSpPr>
          <p:cNvPr id="11270" name="TextBox 19"/>
          <p:cNvSpPr txBox="1">
            <a:spLocks noChangeArrowheads="1"/>
          </p:cNvSpPr>
          <p:nvPr/>
        </p:nvSpPr>
        <p:spPr bwMode="auto">
          <a:xfrm rot="5400000">
            <a:off x="5900738" y="31575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introduction</a:t>
            </a:r>
          </a:p>
        </p:txBody>
      </p:sp>
      <p:sp>
        <p:nvSpPr>
          <p:cNvPr id="9" name="Slide Number Placeholder 8"/>
          <p:cNvSpPr>
            <a:spLocks noGrp="1"/>
          </p:cNvSpPr>
          <p:nvPr>
            <p:ph type="sldNum" sz="quarter" idx="12"/>
          </p:nvPr>
        </p:nvSpPr>
        <p:spPr/>
        <p:txBody>
          <a:bodyPr/>
          <a:lstStyle/>
          <a:p>
            <a:pPr>
              <a:defRPr/>
            </a:pPr>
            <a:fld id="{A0955C90-A3A3-4022-8692-463EDC482E97}" type="slidenum">
              <a:rPr lang="en-US" smtClean="0">
                <a:solidFill>
                  <a:schemeClr val="tx1"/>
                </a:solidFill>
              </a:rPr>
              <a:pPr>
                <a:defRPr/>
              </a:pPr>
              <a:t>1</a:t>
            </a:fld>
            <a:endParaRPr lang="en-US" dirty="0">
              <a:solidFill>
                <a:schemeClr val="tx1"/>
              </a:solidFill>
            </a:endParaRPr>
          </a:p>
        </p:txBody>
      </p:sp>
      <p:sp>
        <p:nvSpPr>
          <p:cNvPr id="11272" name="Rectangle 17"/>
          <p:cNvSpPr>
            <a:spLocks noChangeArrowheads="1"/>
          </p:cNvSpPr>
          <p:nvPr/>
        </p:nvSpPr>
        <p:spPr bwMode="auto">
          <a:xfrm>
            <a:off x="1600200" y="3657600"/>
            <a:ext cx="5715000" cy="830263"/>
          </a:xfrm>
          <a:prstGeom prst="rect">
            <a:avLst/>
          </a:prstGeom>
          <a:noFill/>
          <a:ln w="9525">
            <a:noFill/>
            <a:miter lim="800000"/>
            <a:headEnd/>
            <a:tailEnd/>
          </a:ln>
        </p:spPr>
        <p:txBody>
          <a:bodyPr>
            <a:spAutoFit/>
          </a:bodyPr>
          <a:lstStyle/>
          <a:p>
            <a:r>
              <a:rPr lang="en-US" sz="2400">
                <a:latin typeface="Calibri" pitchFamily="34" charset="0"/>
              </a:rPr>
              <a:t>Senate Select Committee On K-12 Funding</a:t>
            </a:r>
          </a:p>
          <a:p>
            <a:r>
              <a:rPr lang="en-US" sz="2400">
                <a:latin typeface="Calibri" pitchFamily="34" charset="0"/>
              </a:rPr>
              <a:t>December 15,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5" name="TextBox 6"/>
          <p:cNvSpPr txBox="1">
            <a:spLocks noChangeArrowheads="1"/>
          </p:cNvSpPr>
          <p:nvPr/>
        </p:nvSpPr>
        <p:spPr bwMode="auto">
          <a:xfrm>
            <a:off x="685800" y="2667000"/>
            <a:ext cx="5334000" cy="461963"/>
          </a:xfrm>
          <a:prstGeom prst="rect">
            <a:avLst/>
          </a:prstGeom>
          <a:noFill/>
          <a:ln w="9525">
            <a:noFill/>
            <a:miter lim="800000"/>
            <a:headEnd/>
            <a:tailEnd/>
          </a:ln>
        </p:spPr>
        <p:txBody>
          <a:bodyPr>
            <a:spAutoFit/>
          </a:bodyPr>
          <a:lstStyle/>
          <a:p>
            <a:r>
              <a:rPr lang="en-US" sz="2400" b="1">
                <a:latin typeface="Calibri" pitchFamily="34" charset="0"/>
              </a:rPr>
              <a:t>funding plan working group</a:t>
            </a:r>
          </a:p>
        </p:txBody>
      </p:sp>
      <p:sp>
        <p:nvSpPr>
          <p:cNvPr id="21510" name="Rectangle 17"/>
          <p:cNvSpPr>
            <a:spLocks noChangeArrowheads="1"/>
          </p:cNvSpPr>
          <p:nvPr/>
        </p:nvSpPr>
        <p:spPr bwMode="auto">
          <a:xfrm>
            <a:off x="1981200" y="3352800"/>
            <a:ext cx="5715000" cy="2032000"/>
          </a:xfrm>
          <a:prstGeom prst="rect">
            <a:avLst/>
          </a:prstGeom>
          <a:noFill/>
          <a:ln w="9525">
            <a:noFill/>
            <a:miter lim="800000"/>
            <a:headEnd/>
            <a:tailEnd/>
          </a:ln>
        </p:spPr>
        <p:txBody>
          <a:bodyPr>
            <a:spAutoFit/>
          </a:bodyPr>
          <a:lstStyle/>
          <a:p>
            <a:pPr>
              <a:spcBef>
                <a:spcPct val="50000"/>
              </a:spcBef>
              <a:defRPr/>
            </a:pPr>
            <a:r>
              <a:rPr lang="en-US" dirty="0">
                <a:latin typeface="Calibri" pitchFamily="34" charset="0"/>
                <a:cs typeface="Calibri" pitchFamily="34" charset="0"/>
              </a:rPr>
              <a:t>finance officers from 16 S.C. school districts</a:t>
            </a:r>
          </a:p>
          <a:p>
            <a:pPr>
              <a:spcBef>
                <a:spcPct val="50000"/>
              </a:spcBef>
              <a:defRPr/>
            </a:pPr>
            <a:r>
              <a:rPr lang="en-US" dirty="0">
                <a:latin typeface="+mn-lt"/>
              </a:rPr>
              <a:t>SCSBA staff </a:t>
            </a:r>
          </a:p>
          <a:p>
            <a:pPr>
              <a:spcBef>
                <a:spcPct val="50000"/>
              </a:spcBef>
              <a:defRPr/>
            </a:pPr>
            <a:r>
              <a:rPr lang="en-US" dirty="0">
                <a:latin typeface="+mn-lt"/>
              </a:rPr>
              <a:t>SCASA staff</a:t>
            </a:r>
          </a:p>
          <a:p>
            <a:pPr>
              <a:spcBef>
                <a:spcPct val="50000"/>
              </a:spcBef>
              <a:defRPr/>
            </a:pPr>
            <a:r>
              <a:rPr lang="en-US" dirty="0">
                <a:latin typeface="+mn-lt"/>
              </a:rPr>
              <a:t>Childs &amp; Halligan</a:t>
            </a:r>
          </a:p>
          <a:p>
            <a:pPr>
              <a:spcBef>
                <a:spcPct val="50000"/>
              </a:spcBef>
              <a:defRPr/>
            </a:pPr>
            <a:r>
              <a:rPr lang="en-US" dirty="0" err="1">
                <a:latin typeface="Calibri" pitchFamily="34" charset="0"/>
                <a:cs typeface="Calibri" pitchFamily="34" charset="0"/>
              </a:rPr>
              <a:t>Miley</a:t>
            </a:r>
            <a:r>
              <a:rPr lang="en-US" dirty="0">
                <a:latin typeface="Calibri" pitchFamily="34" charset="0"/>
                <a:cs typeface="Calibri" pitchFamily="34" charset="0"/>
              </a:rPr>
              <a:t> &amp; Associates, Inc.</a:t>
            </a:r>
          </a:p>
        </p:txBody>
      </p:sp>
      <p:sp>
        <p:nvSpPr>
          <p:cNvPr id="20487" name="TextBox 18"/>
          <p:cNvSpPr txBox="1">
            <a:spLocks noChangeArrowheads="1"/>
          </p:cNvSpPr>
          <p:nvPr/>
        </p:nvSpPr>
        <p:spPr bwMode="auto">
          <a:xfrm>
            <a:off x="1676400" y="3352800"/>
            <a:ext cx="304800" cy="2292350"/>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sz="800">
              <a:latin typeface="Calibri" pitchFamily="34" charset="0"/>
            </a:endParaRPr>
          </a:p>
          <a:p>
            <a:pPr algn="r"/>
            <a:r>
              <a:rPr lang="en-US">
                <a:latin typeface="Calibri" pitchFamily="34" charset="0"/>
              </a:rPr>
              <a:t>»</a:t>
            </a:r>
          </a:p>
          <a:p>
            <a:pPr algn="r"/>
            <a:endParaRPr lang="en-US" sz="900">
              <a:latin typeface="Calibri" pitchFamily="34" charset="0"/>
            </a:endParaRPr>
          </a:p>
          <a:p>
            <a:pPr algn="r"/>
            <a:r>
              <a:rPr lang="en-US">
                <a:latin typeface="Calibri" pitchFamily="34" charset="0"/>
              </a:rPr>
              <a:t>»</a:t>
            </a:r>
          </a:p>
          <a:p>
            <a:pPr algn="r"/>
            <a:endParaRPr lang="en-US" sz="1000">
              <a:latin typeface="Calibri" pitchFamily="34" charset="0"/>
            </a:endParaRPr>
          </a:p>
          <a:p>
            <a:pPr algn="r"/>
            <a:r>
              <a:rPr lang="en-US">
                <a:latin typeface="Calibri" pitchFamily="34" charset="0"/>
              </a:rPr>
              <a:t>»</a:t>
            </a:r>
          </a:p>
          <a:p>
            <a:pPr algn="r"/>
            <a:endParaRPr lang="en-US" sz="800">
              <a:latin typeface="Calibri" pitchFamily="34" charset="0"/>
            </a:endParaRPr>
          </a:p>
          <a:p>
            <a:pPr algn="r"/>
            <a:r>
              <a:rPr lang="en-US">
                <a:latin typeface="Calibri" pitchFamily="34" charset="0"/>
              </a:rPr>
              <a:t>»</a:t>
            </a:r>
          </a:p>
          <a:p>
            <a:pPr algn="r"/>
            <a:endParaRPr lang="en-US">
              <a:latin typeface="Calibri" pitchFamily="34" charset="0"/>
            </a:endParaRPr>
          </a:p>
        </p:txBody>
      </p:sp>
      <p:sp>
        <p:nvSpPr>
          <p:cNvPr id="20488"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10" name="Slide Number Placeholder 9"/>
          <p:cNvSpPr>
            <a:spLocks noGrp="1"/>
          </p:cNvSpPr>
          <p:nvPr>
            <p:ph type="sldNum" sz="quarter" idx="12"/>
          </p:nvPr>
        </p:nvSpPr>
        <p:spPr/>
        <p:txBody>
          <a:bodyPr/>
          <a:lstStyle/>
          <a:p>
            <a:pPr>
              <a:defRPr/>
            </a:pPr>
            <a:fld id="{CAD9C95A-3CA8-424B-92C9-06B8A379D31F}" type="slidenum">
              <a:rPr lang="en-US" smtClean="0">
                <a:solidFill>
                  <a:schemeClr val="tx1"/>
                </a:solidFill>
              </a:rPr>
              <a:pPr>
                <a:defRPr/>
              </a:pPr>
              <a:t>10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8" name="Picture 7" descr="before objectives.jpg"/>
          <p:cNvPicPr>
            <a:picLocks noChangeAspect="1"/>
          </p:cNvPicPr>
          <p:nvPr/>
        </p:nvPicPr>
        <p:blipFill>
          <a:blip r:embed="rId3" cstate="print"/>
          <a:srcRect/>
          <a:stretch>
            <a:fillRect/>
          </a:stretch>
        </p:blipFill>
        <p:spPr bwMode="auto">
          <a:xfrm>
            <a:off x="0" y="228600"/>
            <a:ext cx="8153400" cy="6629400"/>
          </a:xfrm>
          <a:prstGeom prst="rect">
            <a:avLst/>
          </a:prstGeom>
          <a:noFill/>
          <a:ln w="12700">
            <a:solidFill>
              <a:srgbClr val="234191"/>
            </a:solidFill>
            <a:miter lim="800000"/>
            <a:headEnd/>
            <a:tailEnd/>
          </a:ln>
        </p:spPr>
      </p:pic>
      <p:sp>
        <p:nvSpPr>
          <p:cNvPr id="7" name="Slide Number Placeholder 6"/>
          <p:cNvSpPr>
            <a:spLocks noGrp="1"/>
          </p:cNvSpPr>
          <p:nvPr>
            <p:ph type="sldNum" sz="quarter" idx="12"/>
          </p:nvPr>
        </p:nvSpPr>
        <p:spPr/>
        <p:txBody>
          <a:bodyPr/>
          <a:lstStyle/>
          <a:p>
            <a:pPr>
              <a:defRPr/>
            </a:pPr>
            <a:fld id="{58CB80A8-9B7D-4E55-A195-641EB757144D}" type="slidenum">
              <a:rPr lang="en-US" smtClean="0">
                <a:solidFill>
                  <a:schemeClr val="tx1"/>
                </a:solidFill>
              </a:rPr>
              <a:pPr>
                <a:defRPr/>
              </a:pPr>
              <a:t>11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3" name="TextBox 6"/>
          <p:cNvSpPr txBox="1">
            <a:spLocks noChangeArrowheads="1"/>
          </p:cNvSpPr>
          <p:nvPr/>
        </p:nvSpPr>
        <p:spPr bwMode="auto">
          <a:xfrm>
            <a:off x="457200" y="2286000"/>
            <a:ext cx="7315200" cy="461963"/>
          </a:xfrm>
          <a:prstGeom prst="rect">
            <a:avLst/>
          </a:prstGeom>
          <a:noFill/>
          <a:ln w="9525">
            <a:noFill/>
            <a:miter lim="800000"/>
            <a:headEnd/>
            <a:tailEnd/>
          </a:ln>
        </p:spPr>
        <p:txBody>
          <a:bodyPr>
            <a:spAutoFit/>
          </a:bodyPr>
          <a:lstStyle/>
          <a:p>
            <a:r>
              <a:rPr lang="en-US" sz="2400" b="1">
                <a:latin typeface="Calibri" pitchFamily="34" charset="0"/>
              </a:rPr>
              <a:t>objectives met: funding plan like no other</a:t>
            </a:r>
          </a:p>
        </p:txBody>
      </p:sp>
      <p:sp>
        <p:nvSpPr>
          <p:cNvPr id="22534" name="TextBox 19"/>
          <p:cNvSpPr txBox="1">
            <a:spLocks noChangeArrowheads="1"/>
          </p:cNvSpPr>
          <p:nvPr/>
        </p:nvSpPr>
        <p:spPr bwMode="auto">
          <a:xfrm rot="5400000">
            <a:off x="5900738" y="31575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24585" name="Rectangle 9"/>
          <p:cNvSpPr>
            <a:spLocks noChangeArrowheads="1"/>
          </p:cNvSpPr>
          <p:nvPr/>
        </p:nvSpPr>
        <p:spPr bwMode="auto">
          <a:xfrm>
            <a:off x="838200" y="2819400"/>
            <a:ext cx="7162800" cy="4400550"/>
          </a:xfrm>
          <a:prstGeom prst="rect">
            <a:avLst/>
          </a:prstGeom>
          <a:noFill/>
          <a:ln w="9525">
            <a:noFill/>
            <a:miter lim="800000"/>
            <a:headEnd/>
            <a:tailEnd/>
          </a:ln>
        </p:spPr>
        <p:txBody>
          <a:bodyPr>
            <a:spAutoFit/>
          </a:bodyPr>
          <a:lstStyle/>
          <a:p>
            <a:pPr>
              <a:spcBef>
                <a:spcPts val="0"/>
              </a:spcBef>
              <a:buFont typeface="Calibri" pitchFamily="34" charset="0"/>
              <a:buChar char="»"/>
              <a:defRPr/>
            </a:pPr>
            <a:r>
              <a:rPr lang="en-US" sz="2000" dirty="0">
                <a:latin typeface="Calibri" pitchFamily="34" charset="0"/>
                <a:cs typeface="Calibri" pitchFamily="34" charset="0"/>
              </a:rPr>
              <a:t> radical simplification of education funding and taxation</a:t>
            </a:r>
          </a:p>
          <a:p>
            <a:pPr lvl="1">
              <a:buFont typeface="Calibri" pitchFamily="34" charset="0"/>
              <a:buChar char="»"/>
              <a:defRPr/>
            </a:pPr>
            <a:r>
              <a:rPr lang="en-US" sz="2000" dirty="0">
                <a:latin typeface="Calibri" pitchFamily="34" charset="0"/>
                <a:cs typeface="Calibri" pitchFamily="34" charset="0"/>
              </a:rPr>
              <a:t>abolishes index of taxpaying ability</a:t>
            </a:r>
          </a:p>
          <a:p>
            <a:pPr lvl="1">
              <a:buFont typeface="Calibri" pitchFamily="34" charset="0"/>
              <a:buChar char="»"/>
              <a:defRPr/>
            </a:pPr>
            <a:r>
              <a:rPr lang="en-US" sz="2000" dirty="0">
                <a:latin typeface="Calibri" pitchFamily="34" charset="0"/>
                <a:cs typeface="Calibri" pitchFamily="34" charset="0"/>
              </a:rPr>
              <a:t> abolishes EIA minimum effort</a:t>
            </a:r>
          </a:p>
          <a:p>
            <a:pPr lvl="1">
              <a:buFont typeface="Calibri" pitchFamily="34" charset="0"/>
              <a:buChar char="»"/>
              <a:defRPr/>
            </a:pPr>
            <a:r>
              <a:rPr lang="en-US" sz="2000" dirty="0">
                <a:latin typeface="Calibri" pitchFamily="34" charset="0"/>
                <a:cs typeface="Calibri" pitchFamily="34" charset="0"/>
              </a:rPr>
              <a:t>flattens school operating millage rates</a:t>
            </a:r>
          </a:p>
          <a:p>
            <a:pPr lvl="1">
              <a:buFont typeface="Calibri" pitchFamily="34" charset="0"/>
              <a:buChar char="»"/>
              <a:defRPr/>
            </a:pPr>
            <a:r>
              <a:rPr lang="en-US" sz="2000" dirty="0">
                <a:latin typeface="Calibri" pitchFamily="34" charset="0"/>
                <a:cs typeface="Calibri" pitchFamily="34" charset="0"/>
              </a:rPr>
              <a:t> eliminates conflicts between property tax limits and funding requirements</a:t>
            </a:r>
          </a:p>
          <a:p>
            <a:pPr lvl="1">
              <a:buFont typeface="Calibri" pitchFamily="34" charset="0"/>
              <a:buChar char="»"/>
              <a:defRPr/>
            </a:pPr>
            <a:r>
              <a:rPr lang="en-US" sz="2000" dirty="0">
                <a:latin typeface="Calibri" pitchFamily="34" charset="0"/>
                <a:cs typeface="Calibri" pitchFamily="34" charset="0"/>
              </a:rPr>
              <a:t> eliminates gap between homestead operating taxes and reimbursement</a:t>
            </a:r>
          </a:p>
          <a:p>
            <a:pPr lvl="1">
              <a:buFont typeface="Calibri" pitchFamily="34" charset="0"/>
              <a:buChar char="»"/>
              <a:defRPr/>
            </a:pPr>
            <a:r>
              <a:rPr lang="en-US" sz="2000" dirty="0">
                <a:latin typeface="Calibri" pitchFamily="34" charset="0"/>
                <a:cs typeface="Calibri" pitchFamily="34" charset="0"/>
              </a:rPr>
              <a:t> abolishes tiers and mishmash of CPI/population growth formulas</a:t>
            </a:r>
          </a:p>
          <a:p>
            <a:pPr lvl="1">
              <a:buFont typeface="Calibri" pitchFamily="34" charset="0"/>
              <a:buChar char="»"/>
              <a:defRPr/>
            </a:pPr>
            <a:r>
              <a:rPr lang="en-US" sz="2000" dirty="0">
                <a:latin typeface="Calibri" pitchFamily="34" charset="0"/>
                <a:cs typeface="Calibri" pitchFamily="34" charset="0"/>
              </a:rPr>
              <a:t> reduces use of "parallel" tax system for FILOTs/multi-county parks</a:t>
            </a:r>
          </a:p>
          <a:p>
            <a:pPr lvl="1">
              <a:buFont typeface="Calibri" pitchFamily="34" charset="0"/>
              <a:buChar char="»"/>
              <a:defRPr/>
            </a:pPr>
            <a:endParaRPr lang="en-US" sz="2000" dirty="0">
              <a:latin typeface="Calibri" pitchFamily="34" charset="0"/>
              <a:cs typeface="Calibri" pitchFamily="34" charset="0"/>
            </a:endParaRPr>
          </a:p>
          <a:p>
            <a:pPr>
              <a:spcBef>
                <a:spcPts val="0"/>
              </a:spcBef>
              <a:buFont typeface="Calibri" pitchFamily="34" charset="0"/>
              <a:buChar char="»"/>
              <a:defRPr/>
            </a:pPr>
            <a:endParaRPr lang="en-US" sz="200" dirty="0">
              <a:latin typeface="Calibri" pitchFamily="34" charset="0"/>
              <a:cs typeface="Calibri" pitchFamily="34" charset="0"/>
            </a:endParaRPr>
          </a:p>
          <a:p>
            <a:pPr>
              <a:spcBef>
                <a:spcPts val="0"/>
              </a:spcBef>
              <a:buFont typeface="Calibri" pitchFamily="34" charset="0"/>
              <a:buChar char="»"/>
              <a:defRPr/>
            </a:pPr>
            <a:endParaRPr lang="en-US" dirty="0">
              <a:latin typeface="+mn-lt"/>
            </a:endParaRPr>
          </a:p>
        </p:txBody>
      </p:sp>
      <p:sp>
        <p:nvSpPr>
          <p:cNvPr id="10" name="Slide Number Placeholder 9"/>
          <p:cNvSpPr>
            <a:spLocks noGrp="1"/>
          </p:cNvSpPr>
          <p:nvPr>
            <p:ph type="sldNum" sz="quarter" idx="12"/>
          </p:nvPr>
        </p:nvSpPr>
        <p:spPr/>
        <p:txBody>
          <a:bodyPr/>
          <a:lstStyle/>
          <a:p>
            <a:pPr>
              <a:defRPr/>
            </a:pPr>
            <a:fld id="{3E128C48-03C1-4866-81D5-92D23F3F0DB5}" type="slidenum">
              <a:rPr lang="en-US" smtClean="0">
                <a:solidFill>
                  <a:schemeClr val="tx1"/>
                </a:solidFill>
              </a:rPr>
              <a:pPr>
                <a:defRPr/>
              </a:pPr>
              <a:t>12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7" name="TextBox 19"/>
          <p:cNvSpPr txBox="1">
            <a:spLocks noChangeArrowheads="1"/>
          </p:cNvSpPr>
          <p:nvPr/>
        </p:nvSpPr>
        <p:spPr bwMode="auto">
          <a:xfrm rot="5400000">
            <a:off x="5900738" y="31575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23558" name="Rectangle 9"/>
          <p:cNvSpPr>
            <a:spLocks noChangeArrowheads="1"/>
          </p:cNvSpPr>
          <p:nvPr/>
        </p:nvSpPr>
        <p:spPr bwMode="auto">
          <a:xfrm>
            <a:off x="228600" y="3124200"/>
            <a:ext cx="7848600" cy="2308225"/>
          </a:xfrm>
          <a:prstGeom prst="rect">
            <a:avLst/>
          </a:prstGeom>
          <a:noFill/>
          <a:ln w="9525">
            <a:noFill/>
            <a:miter lim="800000"/>
            <a:headEnd/>
            <a:tailEnd/>
          </a:ln>
        </p:spPr>
        <p:txBody>
          <a:bodyPr>
            <a:spAutoFit/>
          </a:bodyPr>
          <a:lstStyle/>
          <a:p>
            <a:pPr>
              <a:buFont typeface="Calibri" pitchFamily="34" charset="0"/>
              <a:buChar char="»"/>
            </a:pPr>
            <a:r>
              <a:rPr lang="en-US" sz="2000">
                <a:latin typeface="Calibri" pitchFamily="34" charset="0"/>
              </a:rPr>
              <a:t>Sustainable, stable plan over time</a:t>
            </a:r>
          </a:p>
          <a:p>
            <a:pPr lvl="1">
              <a:buFont typeface="Calibri" pitchFamily="34" charset="0"/>
              <a:buChar char="»"/>
            </a:pPr>
            <a:r>
              <a:rPr lang="en-US" sz="2000">
                <a:latin typeface="Calibri" pitchFamily="34" charset="0"/>
              </a:rPr>
              <a:t>increases revenue for 60% of SC students…hurts no students</a:t>
            </a:r>
          </a:p>
          <a:p>
            <a:pPr lvl="1">
              <a:buFont typeface="Calibri" pitchFamily="34" charset="0"/>
              <a:buChar char="»"/>
            </a:pPr>
            <a:r>
              <a:rPr lang="en-US" sz="2000">
                <a:latin typeface="Calibri" pitchFamily="34" charset="0"/>
              </a:rPr>
              <a:t>provides businesses tax relief to encourage economic growth</a:t>
            </a:r>
          </a:p>
          <a:p>
            <a:pPr lvl="1">
              <a:buFont typeface="Calibri" pitchFamily="34" charset="0"/>
              <a:buChar char="»"/>
            </a:pPr>
            <a:endParaRPr lang="en-US" sz="200">
              <a:latin typeface="Calibri" pitchFamily="34" charset="0"/>
            </a:endParaRPr>
          </a:p>
          <a:p>
            <a:pPr lvl="1">
              <a:buFont typeface="Calibri" pitchFamily="34" charset="0"/>
              <a:buChar char="»"/>
            </a:pPr>
            <a:r>
              <a:rPr lang="en-US" sz="2000">
                <a:latin typeface="Calibri" pitchFamily="34" charset="0"/>
              </a:rPr>
              <a:t> reduces risk of property tax erosion</a:t>
            </a:r>
          </a:p>
          <a:p>
            <a:pPr lvl="1">
              <a:buFont typeface="Calibri" pitchFamily="34" charset="0"/>
              <a:buChar char="»"/>
            </a:pPr>
            <a:endParaRPr lang="en-US" sz="200">
              <a:latin typeface="Calibri" pitchFamily="34" charset="0"/>
            </a:endParaRPr>
          </a:p>
          <a:p>
            <a:pPr lvl="1">
              <a:buFont typeface="Calibri" pitchFamily="34" charset="0"/>
              <a:buChar char="»"/>
            </a:pPr>
            <a:r>
              <a:rPr lang="en-US" sz="2000">
                <a:latin typeface="Calibri" pitchFamily="34" charset="0"/>
              </a:rPr>
              <a:t> provides fiscal base to repair state teachers salary schedule</a:t>
            </a:r>
          </a:p>
          <a:p>
            <a:pPr lvl="1">
              <a:buFont typeface="Calibri" pitchFamily="34" charset="0"/>
              <a:buChar char="»"/>
            </a:pPr>
            <a:r>
              <a:rPr lang="en-US" sz="2000">
                <a:latin typeface="Calibri" pitchFamily="34" charset="0"/>
              </a:rPr>
              <a:t> local funding flexibility for boards and communities</a:t>
            </a:r>
          </a:p>
          <a:p>
            <a:pPr lvl="1">
              <a:buFont typeface="Calibri" pitchFamily="34" charset="0"/>
              <a:buChar char="»"/>
            </a:pPr>
            <a:r>
              <a:rPr lang="en-US" sz="2000">
                <a:latin typeface="Calibri" pitchFamily="34" charset="0"/>
              </a:rPr>
              <a:t> addresses state aid for school construction</a:t>
            </a:r>
          </a:p>
        </p:txBody>
      </p:sp>
      <p:sp>
        <p:nvSpPr>
          <p:cNvPr id="10" name="Slide Number Placeholder 9"/>
          <p:cNvSpPr>
            <a:spLocks noGrp="1"/>
          </p:cNvSpPr>
          <p:nvPr>
            <p:ph type="sldNum" sz="quarter" idx="12"/>
          </p:nvPr>
        </p:nvSpPr>
        <p:spPr/>
        <p:txBody>
          <a:bodyPr/>
          <a:lstStyle/>
          <a:p>
            <a:pPr>
              <a:defRPr/>
            </a:pPr>
            <a:fld id="{C8F97EB4-B136-4FF1-A091-B5FE1FC073BF}" type="slidenum">
              <a:rPr lang="en-US" smtClean="0">
                <a:solidFill>
                  <a:schemeClr val="tx1"/>
                </a:solidFill>
              </a:rPr>
              <a:pPr>
                <a:defRPr/>
              </a:pPr>
              <a:t>13</a:t>
            </a:fld>
            <a:endParaRPr lang="en-US" dirty="0">
              <a:solidFill>
                <a:schemeClr val="tx1"/>
              </a:solidFill>
            </a:endParaRPr>
          </a:p>
        </p:txBody>
      </p:sp>
      <p:sp>
        <p:nvSpPr>
          <p:cNvPr id="23560" name="TextBox 6"/>
          <p:cNvSpPr txBox="1">
            <a:spLocks noChangeArrowheads="1"/>
          </p:cNvSpPr>
          <p:nvPr/>
        </p:nvSpPr>
        <p:spPr bwMode="auto">
          <a:xfrm>
            <a:off x="228600" y="2433638"/>
            <a:ext cx="7315200" cy="461962"/>
          </a:xfrm>
          <a:prstGeom prst="rect">
            <a:avLst/>
          </a:prstGeom>
          <a:noFill/>
          <a:ln w="9525">
            <a:noFill/>
            <a:miter lim="800000"/>
            <a:headEnd/>
            <a:tailEnd/>
          </a:ln>
        </p:spPr>
        <p:txBody>
          <a:bodyPr>
            <a:spAutoFit/>
          </a:bodyPr>
          <a:lstStyle/>
          <a:p>
            <a:r>
              <a:rPr lang="en-US" sz="2400" b="1">
                <a:latin typeface="Calibri" pitchFamily="34" charset="0"/>
              </a:rPr>
              <a:t>objectives met: funding plan like no other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1" name="TextBox 6"/>
          <p:cNvSpPr txBox="1">
            <a:spLocks noChangeArrowheads="1"/>
          </p:cNvSpPr>
          <p:nvPr/>
        </p:nvSpPr>
        <p:spPr bwMode="auto">
          <a:xfrm>
            <a:off x="533400" y="2667000"/>
            <a:ext cx="5334000" cy="460375"/>
          </a:xfrm>
          <a:prstGeom prst="rect">
            <a:avLst/>
          </a:prstGeom>
          <a:noFill/>
          <a:ln w="9525">
            <a:noFill/>
            <a:miter lim="800000"/>
            <a:headEnd/>
            <a:tailEnd/>
          </a:ln>
        </p:spPr>
        <p:txBody>
          <a:bodyPr>
            <a:spAutoFit/>
          </a:bodyPr>
          <a:lstStyle/>
          <a:p>
            <a:r>
              <a:rPr lang="en-US" sz="2400" b="1">
                <a:latin typeface="Calibri" pitchFamily="34" charset="0"/>
              </a:rPr>
              <a:t>data collected and adjustments</a:t>
            </a:r>
            <a:endParaRPr lang="en-US" sz="2400" i="1">
              <a:latin typeface="Calibri" pitchFamily="34" charset="0"/>
            </a:endParaRPr>
          </a:p>
        </p:txBody>
      </p:sp>
      <p:sp>
        <p:nvSpPr>
          <p:cNvPr id="24582" name="Rectangle 17"/>
          <p:cNvSpPr>
            <a:spLocks noChangeArrowheads="1"/>
          </p:cNvSpPr>
          <p:nvPr/>
        </p:nvSpPr>
        <p:spPr bwMode="auto">
          <a:xfrm>
            <a:off x="1447800" y="3349625"/>
            <a:ext cx="6019800" cy="2170113"/>
          </a:xfrm>
          <a:prstGeom prst="rect">
            <a:avLst/>
          </a:prstGeom>
          <a:noFill/>
          <a:ln w="9525">
            <a:noFill/>
            <a:miter lim="800000"/>
            <a:headEnd/>
            <a:tailEnd/>
          </a:ln>
        </p:spPr>
        <p:txBody>
          <a:bodyPr>
            <a:spAutoFit/>
          </a:bodyPr>
          <a:lstStyle/>
          <a:p>
            <a:pPr marL="457200" indent="-457200">
              <a:spcAft>
                <a:spcPts val="600"/>
              </a:spcAft>
              <a:buFont typeface="Calibri" pitchFamily="34" charset="0"/>
              <a:buAutoNum type="arabicParenR"/>
            </a:pPr>
            <a:r>
              <a:rPr lang="en-US" sz="2000">
                <a:latin typeface="Calibri" pitchFamily="34" charset="0"/>
              </a:rPr>
              <a:t>2008-2009 fiscal year and 2008 tax year</a:t>
            </a:r>
          </a:p>
          <a:p>
            <a:pPr marL="457200" indent="-457200">
              <a:spcAft>
                <a:spcPts val="600"/>
              </a:spcAft>
              <a:buFont typeface="Calibri" pitchFamily="34" charset="0"/>
              <a:buAutoNum type="arabicParenR"/>
            </a:pPr>
            <a:r>
              <a:rPr lang="en-US" sz="2000">
                <a:latin typeface="Calibri" pitchFamily="34" charset="0"/>
              </a:rPr>
              <a:t>weighted pupil units (WPU) developed by the Education Oversight Committee (EOC)</a:t>
            </a:r>
          </a:p>
          <a:p>
            <a:pPr marL="457200" indent="-457200">
              <a:spcAft>
                <a:spcPts val="600"/>
              </a:spcAft>
              <a:buFont typeface="Calibri" pitchFamily="34" charset="0"/>
              <a:buAutoNum type="arabicParenR"/>
            </a:pPr>
            <a:r>
              <a:rPr lang="en-US" sz="2000">
                <a:latin typeface="Calibri" pitchFamily="34" charset="0"/>
              </a:rPr>
              <a:t>revenue, not expenditure or cost</a:t>
            </a:r>
          </a:p>
          <a:p>
            <a:pPr marL="457200" indent="-457200">
              <a:spcAft>
                <a:spcPts val="600"/>
              </a:spcAft>
              <a:buFont typeface="Calibri" pitchFamily="34" charset="0"/>
              <a:buAutoNum type="arabicParenR"/>
            </a:pPr>
            <a:r>
              <a:rPr lang="en-US" sz="2000">
                <a:latin typeface="Calibri" pitchFamily="34" charset="0"/>
              </a:rPr>
              <a:t>reduced 2008-2009 “state rollup" by 15% to make estimate closer to 2010-11 fiscal year</a:t>
            </a:r>
          </a:p>
        </p:txBody>
      </p:sp>
      <p:sp>
        <p:nvSpPr>
          <p:cNvPr id="24583"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8" name="Slide Number Placeholder 7"/>
          <p:cNvSpPr>
            <a:spLocks noGrp="1"/>
          </p:cNvSpPr>
          <p:nvPr>
            <p:ph type="sldNum" sz="quarter" idx="12"/>
          </p:nvPr>
        </p:nvSpPr>
        <p:spPr/>
        <p:txBody>
          <a:bodyPr/>
          <a:lstStyle/>
          <a:p>
            <a:pPr>
              <a:defRPr/>
            </a:pPr>
            <a:fld id="{EA83CFF0-299A-4D99-B2CA-F83309833B9E}" type="slidenum">
              <a:rPr lang="en-US" smtClean="0">
                <a:solidFill>
                  <a:schemeClr val="tx1"/>
                </a:solidFill>
              </a:rPr>
              <a:pPr>
                <a:defRPr/>
              </a:pPr>
              <a:t>14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5" name="TextBox 6"/>
          <p:cNvSpPr txBox="1">
            <a:spLocks noChangeArrowheads="1"/>
          </p:cNvSpPr>
          <p:nvPr/>
        </p:nvSpPr>
        <p:spPr bwMode="auto">
          <a:xfrm>
            <a:off x="1295400" y="2133600"/>
            <a:ext cx="5334000" cy="830263"/>
          </a:xfrm>
          <a:prstGeom prst="rect">
            <a:avLst/>
          </a:prstGeom>
          <a:noFill/>
          <a:ln w="9525">
            <a:noFill/>
            <a:miter lim="800000"/>
            <a:headEnd/>
            <a:tailEnd/>
          </a:ln>
        </p:spPr>
        <p:txBody>
          <a:bodyPr>
            <a:spAutoFit/>
          </a:bodyPr>
          <a:lstStyle/>
          <a:p>
            <a:r>
              <a:rPr lang="en-US" sz="2400" b="1">
                <a:latin typeface="Calibri" pitchFamily="34" charset="0"/>
              </a:rPr>
              <a:t>estimated total revenue to fund state education funding program</a:t>
            </a:r>
            <a:endParaRPr lang="en-US" sz="2400" i="1">
              <a:latin typeface="Calibri" pitchFamily="34" charset="0"/>
            </a:endParaRPr>
          </a:p>
        </p:txBody>
      </p:sp>
      <p:sp>
        <p:nvSpPr>
          <p:cNvPr id="25606"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8" name="Slide Number Placeholder 7"/>
          <p:cNvSpPr>
            <a:spLocks noGrp="1"/>
          </p:cNvSpPr>
          <p:nvPr>
            <p:ph type="sldNum" sz="quarter" idx="12"/>
          </p:nvPr>
        </p:nvSpPr>
        <p:spPr/>
        <p:txBody>
          <a:bodyPr/>
          <a:lstStyle/>
          <a:p>
            <a:pPr>
              <a:defRPr/>
            </a:pPr>
            <a:fld id="{B2BB7041-1542-48B0-8E35-0D58B73CE107}" type="slidenum">
              <a:rPr lang="en-US" smtClean="0">
                <a:solidFill>
                  <a:schemeClr val="tx1"/>
                </a:solidFill>
              </a:rPr>
              <a:pPr>
                <a:defRPr/>
              </a:pPr>
              <a:t>15</a:t>
            </a:fld>
            <a:endParaRPr lang="en-US" dirty="0">
              <a:solidFill>
                <a:schemeClr val="tx1"/>
              </a:solidFill>
            </a:endParaRPr>
          </a:p>
        </p:txBody>
      </p:sp>
      <p:pic>
        <p:nvPicPr>
          <p:cNvPr id="25608" name="Picture 11"/>
          <p:cNvPicPr>
            <a:picLocks noChangeAspect="1" noChangeArrowheads="1"/>
          </p:cNvPicPr>
          <p:nvPr/>
        </p:nvPicPr>
        <p:blipFill>
          <a:blip r:embed="rId3" cstate="print"/>
          <a:srcRect/>
          <a:stretch>
            <a:fillRect/>
          </a:stretch>
        </p:blipFill>
        <p:spPr bwMode="auto">
          <a:xfrm>
            <a:off x="1981200" y="3276600"/>
            <a:ext cx="4973638"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9" name="TextBox 6"/>
          <p:cNvSpPr txBox="1">
            <a:spLocks noChangeArrowheads="1"/>
          </p:cNvSpPr>
          <p:nvPr/>
        </p:nvSpPr>
        <p:spPr bwMode="auto">
          <a:xfrm>
            <a:off x="1143000" y="2786063"/>
            <a:ext cx="5334000" cy="461962"/>
          </a:xfrm>
          <a:prstGeom prst="rect">
            <a:avLst/>
          </a:prstGeom>
          <a:noFill/>
          <a:ln w="9525">
            <a:noFill/>
            <a:miter lim="800000"/>
            <a:headEnd/>
            <a:tailEnd/>
          </a:ln>
        </p:spPr>
        <p:txBody>
          <a:bodyPr>
            <a:spAutoFit/>
          </a:bodyPr>
          <a:lstStyle/>
          <a:p>
            <a:r>
              <a:rPr lang="en-US" sz="2400" b="1">
                <a:latin typeface="Calibri" pitchFamily="34" charset="0"/>
              </a:rPr>
              <a:t>base student funding (BSF)</a:t>
            </a:r>
            <a:endParaRPr lang="en-US" sz="2400" i="1">
              <a:latin typeface="Calibri" pitchFamily="34" charset="0"/>
            </a:endParaRPr>
          </a:p>
        </p:txBody>
      </p:sp>
      <p:sp>
        <p:nvSpPr>
          <p:cNvPr id="26630" name="Rectangle 17"/>
          <p:cNvSpPr>
            <a:spLocks noChangeArrowheads="1"/>
          </p:cNvSpPr>
          <p:nvPr/>
        </p:nvSpPr>
        <p:spPr bwMode="auto">
          <a:xfrm>
            <a:off x="914400" y="3733800"/>
            <a:ext cx="6629400" cy="1190625"/>
          </a:xfrm>
          <a:prstGeom prst="rect">
            <a:avLst/>
          </a:prstGeom>
          <a:noFill/>
          <a:ln w="9525">
            <a:noFill/>
            <a:miter lim="800000"/>
            <a:headEnd/>
            <a:tailEnd/>
          </a:ln>
        </p:spPr>
        <p:txBody>
          <a:bodyPr>
            <a:spAutoFit/>
          </a:bodyPr>
          <a:lstStyle/>
          <a:p>
            <a:r>
              <a:rPr lang="en-US" b="1">
                <a:latin typeface="Calibri" pitchFamily="34" charset="0"/>
              </a:rPr>
              <a:t>$4,787,044,809 ÷ 920,609 = $5,200 per EOC WPU</a:t>
            </a:r>
          </a:p>
          <a:p>
            <a:r>
              <a:rPr lang="en-US">
                <a:latin typeface="Calibri" pitchFamily="34" charset="0"/>
              </a:rPr>
              <a:t> </a:t>
            </a:r>
          </a:p>
          <a:p>
            <a:r>
              <a:rPr lang="en-US">
                <a:latin typeface="Calibri" pitchFamily="34" charset="0"/>
              </a:rPr>
              <a:t>the methodology starts by treating all students the same</a:t>
            </a:r>
            <a:br>
              <a:rPr lang="en-US">
                <a:latin typeface="Calibri" pitchFamily="34" charset="0"/>
              </a:rPr>
            </a:br>
            <a:r>
              <a:rPr lang="en-US">
                <a:latin typeface="Calibri" pitchFamily="34" charset="0"/>
              </a:rPr>
              <a:t>wherever they are, as if the state was one district</a:t>
            </a:r>
          </a:p>
        </p:txBody>
      </p:sp>
      <p:sp>
        <p:nvSpPr>
          <p:cNvPr id="26631"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8" name="Slide Number Placeholder 7"/>
          <p:cNvSpPr>
            <a:spLocks noGrp="1"/>
          </p:cNvSpPr>
          <p:nvPr>
            <p:ph type="sldNum" sz="quarter" idx="12"/>
          </p:nvPr>
        </p:nvSpPr>
        <p:spPr/>
        <p:txBody>
          <a:bodyPr/>
          <a:lstStyle/>
          <a:p>
            <a:pPr>
              <a:defRPr/>
            </a:pPr>
            <a:fld id="{E203F3B6-275D-46D1-8352-D460A6787612}" type="slidenum">
              <a:rPr lang="en-US" smtClean="0">
                <a:solidFill>
                  <a:schemeClr val="tx1"/>
                </a:solidFill>
              </a:rPr>
              <a:pPr>
                <a:defRPr/>
              </a:pPr>
              <a:t>16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3" name="TextBox 6"/>
          <p:cNvSpPr txBox="1">
            <a:spLocks noChangeArrowheads="1"/>
          </p:cNvSpPr>
          <p:nvPr/>
        </p:nvSpPr>
        <p:spPr bwMode="auto">
          <a:xfrm>
            <a:off x="990600" y="2895600"/>
            <a:ext cx="6629400" cy="1200150"/>
          </a:xfrm>
          <a:prstGeom prst="rect">
            <a:avLst/>
          </a:prstGeom>
          <a:noFill/>
          <a:ln w="9525">
            <a:noFill/>
            <a:miter lim="800000"/>
            <a:headEnd/>
            <a:tailEnd/>
          </a:ln>
        </p:spPr>
        <p:txBody>
          <a:bodyPr>
            <a:spAutoFit/>
          </a:bodyPr>
          <a:lstStyle/>
          <a:p>
            <a:r>
              <a:rPr lang="en-US" sz="2400" b="1">
                <a:latin typeface="Calibri" pitchFamily="34" charset="0"/>
              </a:rPr>
              <a:t>EFRA is a package deal!</a:t>
            </a:r>
          </a:p>
          <a:p>
            <a:r>
              <a:rPr lang="en-US" sz="2400">
                <a:latin typeface="Calibri" pitchFamily="34" charset="0"/>
              </a:rPr>
              <a:t>Each of the plan’s components is interrelated and must be enacted in total.</a:t>
            </a:r>
          </a:p>
        </p:txBody>
      </p:sp>
      <p:sp>
        <p:nvSpPr>
          <p:cNvPr id="27654" name="TextBox 19"/>
          <p:cNvSpPr txBox="1">
            <a:spLocks noChangeArrowheads="1"/>
          </p:cNvSpPr>
          <p:nvPr/>
        </p:nvSpPr>
        <p:spPr bwMode="auto">
          <a:xfrm rot="5400000">
            <a:off x="5900738" y="31575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10" name="Slide Number Placeholder 9"/>
          <p:cNvSpPr>
            <a:spLocks noGrp="1"/>
          </p:cNvSpPr>
          <p:nvPr>
            <p:ph type="sldNum" sz="quarter" idx="12"/>
          </p:nvPr>
        </p:nvSpPr>
        <p:spPr/>
        <p:txBody>
          <a:bodyPr/>
          <a:lstStyle/>
          <a:p>
            <a:pPr>
              <a:defRPr/>
            </a:pPr>
            <a:fld id="{4620BB81-9B52-4EA7-BE6B-CCD3EA662A4F}" type="slidenum">
              <a:rPr lang="en-US" smtClean="0">
                <a:solidFill>
                  <a:schemeClr val="tx1"/>
                </a:solidFill>
              </a:rPr>
              <a:pPr>
                <a:defRPr/>
              </a:pPr>
              <a:t>17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28677" name="Picture 14" descr="slide 07.png"/>
          <p:cNvPicPr>
            <a:picLocks noChangeAspect="1"/>
          </p:cNvPicPr>
          <p:nvPr/>
        </p:nvPicPr>
        <p:blipFill>
          <a:blip r:embed="rId4" cstate="print"/>
          <a:srcRect/>
          <a:stretch>
            <a:fillRect/>
          </a:stretch>
        </p:blipFill>
        <p:spPr bwMode="auto">
          <a:xfrm>
            <a:off x="762000" y="3048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0D1729D-A612-430E-A425-BD26851DCDBD}" type="slidenum">
              <a:rPr lang="en-US" smtClean="0">
                <a:solidFill>
                  <a:schemeClr val="tx1"/>
                </a:solidFill>
              </a:rPr>
              <a:pPr>
                <a:defRPr/>
              </a:pPr>
              <a:t>18</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1" name="TextBox 6"/>
          <p:cNvSpPr txBox="1">
            <a:spLocks noChangeArrowheads="1"/>
          </p:cNvSpPr>
          <p:nvPr/>
        </p:nvSpPr>
        <p:spPr bwMode="auto">
          <a:xfrm>
            <a:off x="1143000" y="2209800"/>
            <a:ext cx="5334000" cy="461963"/>
          </a:xfrm>
          <a:prstGeom prst="rect">
            <a:avLst/>
          </a:prstGeom>
          <a:noFill/>
          <a:ln w="9525">
            <a:noFill/>
            <a:miter lim="800000"/>
            <a:headEnd/>
            <a:tailEnd/>
          </a:ln>
        </p:spPr>
        <p:txBody>
          <a:bodyPr>
            <a:spAutoFit/>
          </a:bodyPr>
          <a:lstStyle/>
          <a:p>
            <a:r>
              <a:rPr lang="en-US" sz="2400" b="1">
                <a:latin typeface="Calibri" pitchFamily="34" charset="0"/>
              </a:rPr>
              <a:t>how  to “restructure” the funding?</a:t>
            </a:r>
            <a:endParaRPr lang="en-US" sz="2400">
              <a:latin typeface="Calibri" pitchFamily="34" charset="0"/>
            </a:endParaRPr>
          </a:p>
        </p:txBody>
      </p:sp>
      <p:sp>
        <p:nvSpPr>
          <p:cNvPr id="29702"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8" name="Slide Number Placeholder 7"/>
          <p:cNvSpPr>
            <a:spLocks noGrp="1"/>
          </p:cNvSpPr>
          <p:nvPr>
            <p:ph type="sldNum" sz="quarter" idx="12"/>
          </p:nvPr>
        </p:nvSpPr>
        <p:spPr/>
        <p:txBody>
          <a:bodyPr/>
          <a:lstStyle/>
          <a:p>
            <a:pPr>
              <a:defRPr/>
            </a:pPr>
            <a:fld id="{E514B878-71A1-4E28-8305-D9CF2568439F}" type="slidenum">
              <a:rPr lang="en-US" smtClean="0">
                <a:solidFill>
                  <a:schemeClr val="tx1"/>
                </a:solidFill>
              </a:rPr>
              <a:pPr>
                <a:defRPr/>
              </a:pPr>
              <a:t>19</a:t>
            </a:fld>
            <a:endParaRPr lang="en-US" dirty="0">
              <a:solidFill>
                <a:schemeClr val="tx1"/>
              </a:solidFill>
            </a:endParaRPr>
          </a:p>
        </p:txBody>
      </p:sp>
      <p:pic>
        <p:nvPicPr>
          <p:cNvPr id="29704" name="Picture 10"/>
          <p:cNvPicPr>
            <a:picLocks noChangeAspect="1" noChangeArrowheads="1"/>
          </p:cNvPicPr>
          <p:nvPr/>
        </p:nvPicPr>
        <p:blipFill>
          <a:blip r:embed="rId3" cstate="print"/>
          <a:srcRect/>
          <a:stretch>
            <a:fillRect/>
          </a:stretch>
        </p:blipFill>
        <p:spPr bwMode="auto">
          <a:xfrm>
            <a:off x="838200" y="2667000"/>
            <a:ext cx="730091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3" name="TextBox 6"/>
          <p:cNvSpPr txBox="1">
            <a:spLocks noChangeArrowheads="1"/>
          </p:cNvSpPr>
          <p:nvPr/>
        </p:nvSpPr>
        <p:spPr bwMode="auto">
          <a:xfrm>
            <a:off x="609600" y="2819400"/>
            <a:ext cx="5334000" cy="461963"/>
          </a:xfrm>
          <a:prstGeom prst="rect">
            <a:avLst/>
          </a:prstGeom>
          <a:noFill/>
          <a:ln w="9525">
            <a:noFill/>
            <a:miter lim="800000"/>
            <a:headEnd/>
            <a:tailEnd/>
          </a:ln>
        </p:spPr>
        <p:txBody>
          <a:bodyPr>
            <a:spAutoFit/>
          </a:bodyPr>
          <a:lstStyle/>
          <a:p>
            <a:r>
              <a:rPr lang="en-US" sz="2400" b="1">
                <a:latin typeface="Calibri" pitchFamily="34" charset="0"/>
              </a:rPr>
              <a:t>current funding system is a big mess!</a:t>
            </a:r>
          </a:p>
        </p:txBody>
      </p:sp>
      <p:sp>
        <p:nvSpPr>
          <p:cNvPr id="12294" name="Rectangle 17"/>
          <p:cNvSpPr>
            <a:spLocks noChangeArrowheads="1"/>
          </p:cNvSpPr>
          <p:nvPr/>
        </p:nvSpPr>
        <p:spPr bwMode="auto">
          <a:xfrm>
            <a:off x="1981200" y="3352800"/>
            <a:ext cx="5257800" cy="2554288"/>
          </a:xfrm>
          <a:prstGeom prst="rect">
            <a:avLst/>
          </a:prstGeom>
          <a:noFill/>
          <a:ln w="9525">
            <a:noFill/>
            <a:miter lim="800000"/>
            <a:headEnd/>
            <a:tailEnd/>
          </a:ln>
        </p:spPr>
        <p:txBody>
          <a:bodyPr>
            <a:spAutoFit/>
          </a:bodyPr>
          <a:lstStyle/>
          <a:p>
            <a:r>
              <a:rPr lang="en-US" sz="2000">
                <a:latin typeface="Calibri" pitchFamily="34" charset="0"/>
              </a:rPr>
              <a:t>complicated</a:t>
            </a:r>
          </a:p>
          <a:p>
            <a:r>
              <a:rPr lang="en-US" sz="2000">
                <a:latin typeface="Calibri" pitchFamily="34" charset="0"/>
              </a:rPr>
              <a:t>confusing</a:t>
            </a:r>
          </a:p>
          <a:p>
            <a:r>
              <a:rPr lang="en-US" sz="2000">
                <a:latin typeface="Calibri" pitchFamily="34" charset="0"/>
              </a:rPr>
              <a:t>opaque</a:t>
            </a:r>
          </a:p>
          <a:p>
            <a:r>
              <a:rPr lang="en-US" sz="2000">
                <a:latin typeface="Calibri" pitchFamily="34" charset="0"/>
              </a:rPr>
              <a:t>unbalanced</a:t>
            </a:r>
          </a:p>
          <a:p>
            <a:r>
              <a:rPr lang="en-US" sz="2000">
                <a:latin typeface="Calibri" pitchFamily="34" charset="0"/>
              </a:rPr>
              <a:t>internally inconsistent</a:t>
            </a:r>
          </a:p>
          <a:p>
            <a:r>
              <a:rPr lang="en-US" sz="2000">
                <a:latin typeface="Calibri" pitchFamily="34" charset="0"/>
              </a:rPr>
              <a:t>arbitrary</a:t>
            </a:r>
          </a:p>
          <a:p>
            <a:r>
              <a:rPr lang="en-US" sz="2000">
                <a:latin typeface="Calibri" pitchFamily="34" charset="0"/>
              </a:rPr>
              <a:t>annual patchwork of provisos, special legislation, conflicting statutes and non-formula funding</a:t>
            </a:r>
          </a:p>
        </p:txBody>
      </p:sp>
      <p:sp>
        <p:nvSpPr>
          <p:cNvPr id="12295" name="TextBox 18"/>
          <p:cNvSpPr txBox="1">
            <a:spLocks noChangeArrowheads="1"/>
          </p:cNvSpPr>
          <p:nvPr/>
        </p:nvSpPr>
        <p:spPr bwMode="auto">
          <a:xfrm>
            <a:off x="1752600" y="3352800"/>
            <a:ext cx="304800" cy="2492375"/>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a:p>
            <a:pPr algn="r"/>
            <a:endParaRPr lang="en-US" sz="400">
              <a:latin typeface="Calibri" pitchFamily="34" charset="0"/>
            </a:endParaRPr>
          </a:p>
          <a:p>
            <a:pPr algn="r"/>
            <a:r>
              <a:rPr lang="en-US">
                <a:latin typeface="Calibri" pitchFamily="34" charset="0"/>
              </a:rPr>
              <a:t>»</a:t>
            </a:r>
          </a:p>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a:p>
            <a:pPr algn="r"/>
            <a:endParaRPr lang="en-US">
              <a:latin typeface="Calibri" pitchFamily="34" charset="0"/>
            </a:endParaRPr>
          </a:p>
        </p:txBody>
      </p:sp>
      <p:sp>
        <p:nvSpPr>
          <p:cNvPr id="12296" name="TextBox 19"/>
          <p:cNvSpPr txBox="1">
            <a:spLocks noChangeArrowheads="1"/>
          </p:cNvSpPr>
          <p:nvPr/>
        </p:nvSpPr>
        <p:spPr bwMode="auto">
          <a:xfrm rot="5400000">
            <a:off x="5900738" y="30813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0" name="Slide Number Placeholder 9"/>
          <p:cNvSpPr>
            <a:spLocks noGrp="1"/>
          </p:cNvSpPr>
          <p:nvPr>
            <p:ph type="sldNum" sz="quarter" idx="12"/>
          </p:nvPr>
        </p:nvSpPr>
        <p:spPr/>
        <p:txBody>
          <a:bodyPr/>
          <a:lstStyle/>
          <a:p>
            <a:pPr>
              <a:defRPr/>
            </a:pPr>
            <a:fld id="{54881E44-B435-4103-856A-EE429ABBB26C}" type="slidenum">
              <a:rPr lang="en-US" smtClean="0">
                <a:solidFill>
                  <a:schemeClr val="tx1"/>
                </a:solidFill>
              </a:rPr>
              <a:pPr>
                <a:defRPr/>
              </a:pPr>
              <a:t>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30725" name="Picture 10" descr="slide 03c.png"/>
          <p:cNvPicPr>
            <a:picLocks noChangeAspect="1"/>
          </p:cNvPicPr>
          <p:nvPr/>
        </p:nvPicPr>
        <p:blipFill>
          <a:blip r:embed="rId4" cstate="print"/>
          <a:srcRect/>
          <a:stretch>
            <a:fillRect/>
          </a:stretch>
        </p:blipFill>
        <p:spPr bwMode="auto">
          <a:xfrm>
            <a:off x="762000" y="3048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F0F7F6E-2DF0-4D8A-A564-6A9152F62536}" type="slidenum">
              <a:rPr lang="en-US" smtClean="0">
                <a:solidFill>
                  <a:schemeClr val="tx1"/>
                </a:solidFill>
              </a:rPr>
              <a:pPr>
                <a:defRPr/>
              </a:pPr>
              <a:t>20</a:t>
            </a:fld>
            <a:endParaRPr lang="en-US" dirty="0">
              <a:solidFill>
                <a:schemeClr val="tx1"/>
              </a:solidFill>
            </a:endParaRPr>
          </a:p>
        </p:txBody>
      </p:sp>
      <p:sp>
        <p:nvSpPr>
          <p:cNvPr id="8" name="TextBox 6"/>
          <p:cNvSpPr txBox="1">
            <a:spLocks noChangeArrowheads="1"/>
          </p:cNvSpPr>
          <p:nvPr/>
        </p:nvSpPr>
        <p:spPr bwMode="auto">
          <a:xfrm>
            <a:off x="2743200" y="1066800"/>
            <a:ext cx="2743200" cy="369888"/>
          </a:xfrm>
          <a:prstGeom prst="rect">
            <a:avLst/>
          </a:prstGeom>
          <a:noFill/>
          <a:ln w="9525">
            <a:noFill/>
            <a:miter lim="800000"/>
            <a:headEnd/>
            <a:tailEnd/>
          </a:ln>
        </p:spPr>
        <p:txBody>
          <a:bodyPr>
            <a:spAutoFit/>
          </a:bodyPr>
          <a:lstStyle/>
          <a:p>
            <a:pPr>
              <a:defRPr/>
            </a:pPr>
            <a:r>
              <a:rPr lang="en-US" dirty="0">
                <a:latin typeface="+mj-lt"/>
              </a:rPr>
              <a:t>$ 1,286,945,887</a:t>
            </a:r>
          </a:p>
        </p:txBody>
      </p:sp>
      <p:sp>
        <p:nvSpPr>
          <p:cNvPr id="9" name="TextBox 7"/>
          <p:cNvSpPr txBox="1">
            <a:spLocks noChangeArrowheads="1"/>
          </p:cNvSpPr>
          <p:nvPr/>
        </p:nvSpPr>
        <p:spPr bwMode="auto">
          <a:xfrm>
            <a:off x="2743200" y="2057400"/>
            <a:ext cx="6477000" cy="1754188"/>
          </a:xfrm>
          <a:prstGeom prst="rect">
            <a:avLst/>
          </a:prstGeom>
          <a:noFill/>
          <a:ln w="9525">
            <a:noFill/>
            <a:miter lim="800000"/>
            <a:headEnd/>
            <a:tailEnd/>
          </a:ln>
        </p:spPr>
        <p:txBody>
          <a:bodyPr>
            <a:spAutoFit/>
          </a:bodyPr>
          <a:lstStyle/>
          <a:p>
            <a:pPr>
              <a:defRPr/>
            </a:pPr>
            <a:endParaRPr lang="en-US" dirty="0">
              <a:latin typeface="+mj-lt"/>
            </a:endParaRPr>
          </a:p>
          <a:p>
            <a:pPr>
              <a:defRPr/>
            </a:pPr>
            <a:r>
              <a:rPr lang="en-US" dirty="0">
                <a:latin typeface="Calibri" pitchFamily="34" charset="0"/>
                <a:cs typeface="Calibri" pitchFamily="34" charset="0"/>
              </a:rPr>
              <a:t>$       97,492,195 	FILOT (‘09 revenues)</a:t>
            </a:r>
          </a:p>
          <a:p>
            <a:pPr>
              <a:defRPr/>
            </a:pPr>
            <a:r>
              <a:rPr lang="en-US" dirty="0">
                <a:latin typeface="Calibri" pitchFamily="34" charset="0"/>
                <a:cs typeface="Calibri" pitchFamily="34" charset="0"/>
              </a:rPr>
              <a:t>$ 1,941,735,448 	state rollup (85% 09 revenues)   </a:t>
            </a:r>
          </a:p>
          <a:p>
            <a:pPr>
              <a:defRPr/>
            </a:pPr>
            <a:r>
              <a:rPr lang="en-US" dirty="0">
                <a:latin typeface="Calibri" pitchFamily="34" charset="0"/>
                <a:cs typeface="Calibri" pitchFamily="34" charset="0"/>
              </a:rPr>
              <a:t>$    919,077,847 	tiers 1,2,3 (‘09 revenues) 	</a:t>
            </a:r>
          </a:p>
          <a:p>
            <a:pPr>
              <a:defRPr/>
            </a:pPr>
            <a:r>
              <a:rPr lang="en-US" u="sng" dirty="0">
                <a:latin typeface="Calibri" pitchFamily="34" charset="0"/>
                <a:cs typeface="Calibri" pitchFamily="34" charset="0"/>
              </a:rPr>
              <a:t>$      46,071,942</a:t>
            </a:r>
            <a:r>
              <a:rPr lang="en-US" dirty="0">
                <a:latin typeface="Calibri" pitchFamily="34" charset="0"/>
                <a:cs typeface="Calibri" pitchFamily="34" charset="0"/>
              </a:rPr>
              <a:t>	other reimbursements (‘09 revenues)</a:t>
            </a:r>
            <a:endParaRPr lang="en-US" u="sng" dirty="0">
              <a:latin typeface="Calibri" pitchFamily="34" charset="0"/>
              <a:cs typeface="Calibri" pitchFamily="34" charset="0"/>
            </a:endParaRPr>
          </a:p>
          <a:p>
            <a:pPr>
              <a:defRPr/>
            </a:pPr>
            <a:r>
              <a:rPr lang="en-US" dirty="0">
                <a:latin typeface="Calibri" pitchFamily="34" charset="0"/>
                <a:cs typeface="Calibri" pitchFamily="34" charset="0"/>
              </a:rPr>
              <a:t>$ 3,004,377,432 	subtotal</a:t>
            </a:r>
            <a:r>
              <a:rPr lang="en-US" dirty="0">
                <a:latin typeface="+mj-lt"/>
              </a:rPr>
              <a:t>				</a:t>
            </a:r>
          </a:p>
        </p:txBody>
      </p:sp>
      <p:sp>
        <p:nvSpPr>
          <p:cNvPr id="10" name="TextBox 9"/>
          <p:cNvSpPr txBox="1">
            <a:spLocks noChangeArrowheads="1"/>
          </p:cNvSpPr>
          <p:nvPr/>
        </p:nvSpPr>
        <p:spPr bwMode="auto">
          <a:xfrm>
            <a:off x="2743200" y="4343400"/>
            <a:ext cx="4419600" cy="369888"/>
          </a:xfrm>
          <a:prstGeom prst="rect">
            <a:avLst/>
          </a:prstGeom>
          <a:noFill/>
          <a:ln w="9525">
            <a:noFill/>
            <a:miter lim="800000"/>
            <a:headEnd/>
            <a:tailEnd/>
          </a:ln>
        </p:spPr>
        <p:txBody>
          <a:bodyPr>
            <a:spAutoFit/>
          </a:bodyPr>
          <a:lstStyle/>
          <a:p>
            <a:pPr>
              <a:defRPr/>
            </a:pPr>
            <a:r>
              <a:rPr lang="en-US" u="sng" dirty="0">
                <a:solidFill>
                  <a:srgbClr val="FF0000"/>
                </a:solidFill>
                <a:latin typeface="+mj-lt"/>
              </a:rPr>
              <a:t>$    495,721,490</a:t>
            </a:r>
          </a:p>
        </p:txBody>
      </p:sp>
      <p:sp>
        <p:nvSpPr>
          <p:cNvPr id="12" name="TextBox 11"/>
          <p:cNvSpPr txBox="1">
            <a:spLocks noChangeArrowheads="1"/>
          </p:cNvSpPr>
          <p:nvPr/>
        </p:nvSpPr>
        <p:spPr bwMode="auto">
          <a:xfrm>
            <a:off x="2743200" y="5334000"/>
            <a:ext cx="4876800" cy="369888"/>
          </a:xfrm>
          <a:prstGeom prst="rect">
            <a:avLst/>
          </a:prstGeom>
          <a:noFill/>
          <a:ln w="9525">
            <a:noFill/>
            <a:miter lim="800000"/>
            <a:headEnd/>
            <a:tailEnd/>
          </a:ln>
        </p:spPr>
        <p:txBody>
          <a:bodyPr>
            <a:spAutoFit/>
          </a:bodyPr>
          <a:lstStyle/>
          <a:p>
            <a:pPr>
              <a:defRPr/>
            </a:pPr>
            <a:r>
              <a:rPr lang="en-US" dirty="0">
                <a:latin typeface="+mj-lt"/>
              </a:rPr>
              <a:t>$ 4,787,044,809 </a:t>
            </a:r>
            <a:r>
              <a:rPr lang="en-US" sz="1600" dirty="0">
                <a:latin typeface="+mj-lt"/>
              </a:rPr>
              <a:t>(est. 2010-11 revenues) Total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31749" name="Picture 11" descr="slide 04.png"/>
          <p:cNvPicPr>
            <a:picLocks noChangeAspect="1"/>
          </p:cNvPicPr>
          <p:nvPr/>
        </p:nvPicPr>
        <p:blipFill>
          <a:blip r:embed="rId4" cstate="print"/>
          <a:srcRect/>
          <a:stretch>
            <a:fillRect/>
          </a:stretch>
        </p:blipFill>
        <p:spPr bwMode="auto">
          <a:xfrm>
            <a:off x="762000" y="3048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89DAB3B-E93E-4530-98AC-DA88EAD4FE4C}" type="slidenum">
              <a:rPr lang="en-US" smtClean="0">
                <a:solidFill>
                  <a:schemeClr val="tx1"/>
                </a:solidFill>
              </a:rPr>
              <a:pPr>
                <a:defRPr/>
              </a:pPr>
              <a:t>21</a:t>
            </a:fld>
            <a:endParaRPr lang="en-US" dirty="0">
              <a:solidFill>
                <a:schemeClr val="tx1"/>
              </a:solidFill>
            </a:endParaRPr>
          </a:p>
        </p:txBody>
      </p:sp>
      <p:sp>
        <p:nvSpPr>
          <p:cNvPr id="31751" name="TextBox 6"/>
          <p:cNvSpPr txBox="1">
            <a:spLocks noChangeArrowheads="1"/>
          </p:cNvSpPr>
          <p:nvPr/>
        </p:nvSpPr>
        <p:spPr bwMode="auto">
          <a:xfrm>
            <a:off x="3810000" y="1066800"/>
            <a:ext cx="2514600" cy="646113"/>
          </a:xfrm>
          <a:prstGeom prst="rect">
            <a:avLst/>
          </a:prstGeom>
          <a:noFill/>
          <a:ln w="9525">
            <a:noFill/>
            <a:miter lim="800000"/>
            <a:headEnd/>
            <a:tailEnd/>
          </a:ln>
        </p:spPr>
        <p:txBody>
          <a:bodyPr>
            <a:spAutoFit/>
          </a:bodyPr>
          <a:lstStyle/>
          <a:p>
            <a:r>
              <a:rPr lang="en-US">
                <a:solidFill>
                  <a:srgbClr val="FF0000"/>
                </a:solidFill>
                <a:latin typeface="Calibri" pitchFamily="34" charset="0"/>
              </a:rPr>
              <a:t>$341,768,343</a:t>
            </a:r>
          </a:p>
          <a:p>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32773" name="Picture 11" descr="slide 04.png"/>
          <p:cNvPicPr>
            <a:picLocks noChangeAspect="1"/>
          </p:cNvPicPr>
          <p:nvPr/>
        </p:nvPicPr>
        <p:blipFill>
          <a:blip r:embed="rId4" cstate="print"/>
          <a:srcRect/>
          <a:stretch>
            <a:fillRect/>
          </a:stretch>
        </p:blipFill>
        <p:spPr bwMode="auto">
          <a:xfrm>
            <a:off x="685800" y="4572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6141228-A9BB-46F7-B016-4B50DEBAB894}" type="slidenum">
              <a:rPr lang="en-US" smtClean="0">
                <a:solidFill>
                  <a:schemeClr val="tx1"/>
                </a:solidFill>
              </a:rPr>
              <a:pPr>
                <a:defRPr/>
              </a:pPr>
              <a:t>22</a:t>
            </a:fld>
            <a:endParaRPr lang="en-US" dirty="0">
              <a:solidFill>
                <a:schemeClr val="tx1"/>
              </a:solidFill>
            </a:endParaRPr>
          </a:p>
        </p:txBody>
      </p:sp>
      <p:sp>
        <p:nvSpPr>
          <p:cNvPr id="32775" name="TextBox 7"/>
          <p:cNvSpPr txBox="1">
            <a:spLocks noChangeArrowheads="1"/>
          </p:cNvSpPr>
          <p:nvPr/>
        </p:nvSpPr>
        <p:spPr bwMode="auto">
          <a:xfrm>
            <a:off x="3429000" y="1981200"/>
            <a:ext cx="4876800" cy="4246563"/>
          </a:xfrm>
          <a:prstGeom prst="rect">
            <a:avLst/>
          </a:prstGeom>
          <a:noFill/>
          <a:ln w="9525">
            <a:noFill/>
            <a:miter lim="800000"/>
            <a:headEnd/>
            <a:tailEnd/>
          </a:ln>
        </p:spPr>
        <p:txBody>
          <a:bodyPr>
            <a:spAutoFit/>
          </a:bodyPr>
          <a:lstStyle/>
          <a:p>
            <a:r>
              <a:rPr lang="en-US">
                <a:solidFill>
                  <a:srgbClr val="FF0000"/>
                </a:solidFill>
                <a:latin typeface="Calibri" pitchFamily="34" charset="0"/>
              </a:rPr>
              <a:t>additional state balancing funds $  495,721,490 	</a:t>
            </a:r>
          </a:p>
          <a:p>
            <a:r>
              <a:rPr lang="en-US">
                <a:solidFill>
                  <a:srgbClr val="FF0000"/>
                </a:solidFill>
                <a:latin typeface="Calibri" pitchFamily="34" charset="0"/>
              </a:rPr>
              <a:t>transition funding 		     </a:t>
            </a:r>
            <a:r>
              <a:rPr lang="en-US" u="sng">
                <a:solidFill>
                  <a:srgbClr val="FF0000"/>
                </a:solidFill>
                <a:latin typeface="Calibri" pitchFamily="34" charset="0"/>
              </a:rPr>
              <a:t>$  341,768,343</a:t>
            </a:r>
          </a:p>
          <a:p>
            <a:r>
              <a:rPr lang="en-US">
                <a:solidFill>
                  <a:srgbClr val="FF0000"/>
                </a:solidFill>
                <a:latin typeface="Calibri" pitchFamily="34" charset="0"/>
              </a:rPr>
              <a:t>total funds needed		     $  837,538,898* </a:t>
            </a:r>
          </a:p>
          <a:p>
            <a:endParaRPr lang="en-US">
              <a:solidFill>
                <a:srgbClr val="FF0000"/>
              </a:solidFill>
              <a:latin typeface="Calibri" pitchFamily="34" charset="0"/>
            </a:endParaRPr>
          </a:p>
          <a:p>
            <a:r>
              <a:rPr lang="en-US">
                <a:latin typeface="Calibri" pitchFamily="34" charset="0"/>
              </a:rPr>
              <a:t>to provide tax relief</a:t>
            </a:r>
            <a:r>
              <a:rPr lang="en-US">
                <a:solidFill>
                  <a:srgbClr val="FF0000"/>
                </a:solidFill>
                <a:latin typeface="Calibri" pitchFamily="34" charset="0"/>
              </a:rPr>
              <a:t>		</a:t>
            </a:r>
            <a:r>
              <a:rPr lang="en-US">
                <a:latin typeface="Calibri" pitchFamily="34" charset="0"/>
              </a:rPr>
              <a:t>    </a:t>
            </a:r>
            <a:r>
              <a:rPr lang="en-US" u="sng">
                <a:latin typeface="Calibri" pitchFamily="34" charset="0"/>
              </a:rPr>
              <a:t>- $ 513,294,396</a:t>
            </a:r>
          </a:p>
          <a:p>
            <a:r>
              <a:rPr lang="en-US">
                <a:latin typeface="Calibri" pitchFamily="34" charset="0"/>
              </a:rPr>
              <a:t>difference		      $ 324,244,502</a:t>
            </a:r>
          </a:p>
          <a:p>
            <a:endParaRPr lang="en-US">
              <a:latin typeface="Calibri" pitchFamily="34" charset="0"/>
            </a:endParaRPr>
          </a:p>
          <a:p>
            <a:pPr>
              <a:buClr>
                <a:srgbClr val="FF0000"/>
              </a:buClr>
            </a:pPr>
            <a:r>
              <a:rPr lang="en-US">
                <a:solidFill>
                  <a:srgbClr val="FF0000"/>
                </a:solidFill>
                <a:latin typeface="Calibri" pitchFamily="34" charset="0"/>
              </a:rPr>
              <a:t>*update estimates using 2009 tax year and   FY2009-10 audited data</a:t>
            </a:r>
          </a:p>
          <a:p>
            <a:pPr>
              <a:buClr>
                <a:srgbClr val="FF0000"/>
              </a:buClr>
            </a:pPr>
            <a:r>
              <a:rPr lang="en-US">
                <a:solidFill>
                  <a:srgbClr val="FF0000"/>
                </a:solidFill>
                <a:latin typeface="Calibri" pitchFamily="34" charset="0"/>
              </a:rPr>
              <a:t>*develop and evaluate use of multi-year, phase-in options</a:t>
            </a:r>
          </a:p>
          <a:p>
            <a:endParaRPr lang="en-US">
              <a:solidFill>
                <a:srgbClr val="FF0000"/>
              </a:solidFill>
              <a:latin typeface="Calibri" pitchFamily="34" charset="0"/>
            </a:endParaRPr>
          </a:p>
          <a:p>
            <a:endParaRPr lang="en-US">
              <a:latin typeface="Calibri" pitchFamily="34" charset="0"/>
            </a:endParaRPr>
          </a:p>
          <a:p>
            <a:endParaRPr lang="en-US">
              <a:latin typeface="Calibri" pitchFamily="34" charset="0"/>
            </a:endParaRPr>
          </a:p>
          <a:p>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33797" name="Picture 12" descr="slide 05.png"/>
          <p:cNvPicPr>
            <a:picLocks noChangeAspect="1"/>
          </p:cNvPicPr>
          <p:nvPr/>
        </p:nvPicPr>
        <p:blipFill>
          <a:blip r:embed="rId4" cstate="print"/>
          <a:srcRect/>
          <a:stretch>
            <a:fillRect/>
          </a:stretch>
        </p:blipFill>
        <p:spPr bwMode="auto">
          <a:xfrm>
            <a:off x="762000" y="3048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86EFDE9-7967-4B8B-B39A-066B4FA0BDBF}" type="slidenum">
              <a:rPr lang="en-US" smtClean="0">
                <a:solidFill>
                  <a:schemeClr val="tx1"/>
                </a:solidFill>
              </a:rPr>
              <a:pPr>
                <a:defRPr/>
              </a:pPr>
              <a:t>23</a:t>
            </a:fld>
            <a:endParaRPr lang="en-US" dirty="0">
              <a:solidFill>
                <a:schemeClr val="tx1"/>
              </a:solidFill>
            </a:endParaRPr>
          </a:p>
        </p:txBody>
      </p:sp>
      <p:sp>
        <p:nvSpPr>
          <p:cNvPr id="33799" name="TextBox 6"/>
          <p:cNvSpPr txBox="1">
            <a:spLocks noChangeArrowheads="1"/>
          </p:cNvSpPr>
          <p:nvPr/>
        </p:nvSpPr>
        <p:spPr bwMode="auto">
          <a:xfrm>
            <a:off x="4648200" y="2133600"/>
            <a:ext cx="3962400" cy="2032000"/>
          </a:xfrm>
          <a:prstGeom prst="rect">
            <a:avLst/>
          </a:prstGeom>
          <a:noFill/>
          <a:ln w="9525">
            <a:noFill/>
            <a:miter lim="800000"/>
            <a:headEnd/>
            <a:tailEnd/>
          </a:ln>
        </p:spPr>
        <p:txBody>
          <a:bodyPr>
            <a:spAutoFit/>
          </a:bodyPr>
          <a:lstStyle/>
          <a:p>
            <a:r>
              <a:rPr lang="en-US">
                <a:latin typeface="Calibri" pitchFamily="34" charset="0"/>
              </a:rPr>
              <a:t>categorical programs not distributed    on per pupil basis:</a:t>
            </a:r>
          </a:p>
          <a:p>
            <a:pPr lvl="1">
              <a:buFont typeface="Arial" charset="0"/>
              <a:buChar char="»"/>
            </a:pPr>
            <a:r>
              <a:rPr lang="en-US">
                <a:latin typeface="Calibri" pitchFamily="34" charset="0"/>
              </a:rPr>
              <a:t>transportation related</a:t>
            </a:r>
          </a:p>
          <a:p>
            <a:pPr lvl="1">
              <a:buFont typeface="Arial" charset="0"/>
              <a:buChar char="»"/>
            </a:pPr>
            <a:r>
              <a:rPr lang="en-US">
                <a:latin typeface="Calibri" pitchFamily="34" charset="0"/>
              </a:rPr>
              <a:t>national board certification</a:t>
            </a:r>
          </a:p>
          <a:p>
            <a:pPr lvl="1">
              <a:buFont typeface="Arial" charset="0"/>
              <a:buChar char="»"/>
            </a:pPr>
            <a:r>
              <a:rPr lang="en-US">
                <a:latin typeface="Calibri" pitchFamily="34" charset="0"/>
              </a:rPr>
              <a:t>palmetto priority schools</a:t>
            </a:r>
          </a:p>
          <a:p>
            <a:pPr lvl="1">
              <a:buFont typeface="Arial" charset="0"/>
              <a:buChar char="»"/>
            </a:pPr>
            <a:r>
              <a:rPr lang="en-US">
                <a:latin typeface="Calibri" pitchFamily="34" charset="0"/>
              </a:rPr>
              <a:t>retiree insurance</a:t>
            </a:r>
          </a:p>
          <a:p>
            <a:pPr lvl="1">
              <a:buFont typeface="Arial" charset="0"/>
              <a:buChar char="»"/>
            </a:pPr>
            <a:r>
              <a:rPr lang="en-US">
                <a:latin typeface="Calibri" pitchFamily="34" charset="0"/>
              </a:rPr>
              <a:t>4K programs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5688013" y="609600"/>
            <a:ext cx="3227387" cy="1143000"/>
          </a:xfrm>
          <a:prstGeom prst="rect">
            <a:avLst/>
          </a:prstGeom>
          <a:effectLst>
            <a:outerShdw blurRad="50800" dist="25400" dir="1020000" algn="ctr" rotWithShape="0">
              <a:schemeClr val="tx1">
                <a:alpha val="57000"/>
              </a:schemeClr>
            </a:outerShdw>
          </a:effectLst>
        </p:spPr>
      </p:pic>
      <p:pic>
        <p:nvPicPr>
          <p:cNvPr id="34821" name="Picture 14" descr="slide 07.png"/>
          <p:cNvPicPr>
            <a:picLocks noChangeAspect="1"/>
          </p:cNvPicPr>
          <p:nvPr/>
        </p:nvPicPr>
        <p:blipFill>
          <a:blip r:embed="rId4" cstate="print"/>
          <a:srcRect/>
          <a:stretch>
            <a:fillRect/>
          </a:stretch>
        </p:blipFill>
        <p:spPr bwMode="auto">
          <a:xfrm>
            <a:off x="762000" y="304800"/>
            <a:ext cx="6307138" cy="6400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8645D34-29BA-46DB-AC51-509F2A42BD80}" type="slidenum">
              <a:rPr lang="en-US" smtClean="0">
                <a:solidFill>
                  <a:schemeClr val="tx1"/>
                </a:solidFill>
              </a:rPr>
              <a:pPr>
                <a:defRPr/>
              </a:pPr>
              <a:t>24</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5" name="TextBox 6"/>
          <p:cNvSpPr txBox="1">
            <a:spLocks noChangeArrowheads="1"/>
          </p:cNvSpPr>
          <p:nvPr/>
        </p:nvSpPr>
        <p:spPr bwMode="auto">
          <a:xfrm>
            <a:off x="1143000" y="3044825"/>
            <a:ext cx="5334000" cy="461963"/>
          </a:xfrm>
          <a:prstGeom prst="rect">
            <a:avLst/>
          </a:prstGeom>
          <a:noFill/>
          <a:ln w="9525">
            <a:noFill/>
            <a:miter lim="800000"/>
            <a:headEnd/>
            <a:tailEnd/>
          </a:ln>
        </p:spPr>
        <p:txBody>
          <a:bodyPr>
            <a:spAutoFit/>
          </a:bodyPr>
          <a:lstStyle/>
          <a:p>
            <a:r>
              <a:rPr lang="en-US" sz="2400" b="1">
                <a:latin typeface="Calibri" pitchFamily="34" charset="0"/>
              </a:rPr>
              <a:t>annual base student funding adjustment</a:t>
            </a:r>
          </a:p>
        </p:txBody>
      </p:sp>
      <p:sp>
        <p:nvSpPr>
          <p:cNvPr id="35846" name="TextBox 11"/>
          <p:cNvSpPr txBox="1">
            <a:spLocks noChangeArrowheads="1"/>
          </p:cNvSpPr>
          <p:nvPr/>
        </p:nvSpPr>
        <p:spPr bwMode="auto">
          <a:xfrm>
            <a:off x="1219200" y="3654425"/>
            <a:ext cx="304800" cy="2462213"/>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a:latin typeface="Calibri" pitchFamily="34" charset="0"/>
            </a:endParaRPr>
          </a:p>
          <a:p>
            <a:pPr algn="r">
              <a:spcBef>
                <a:spcPts val="600"/>
              </a:spcBef>
            </a:pPr>
            <a:r>
              <a:rPr lang="en-US">
                <a:latin typeface="Calibri" pitchFamily="34" charset="0"/>
              </a:rPr>
              <a:t>»</a:t>
            </a:r>
          </a:p>
          <a:p>
            <a:pPr algn="r">
              <a:spcBef>
                <a:spcPts val="600"/>
              </a:spcBef>
            </a:pPr>
            <a:endParaRPr lang="en-US">
              <a:latin typeface="Calibri" pitchFamily="34" charset="0"/>
            </a:endParaRPr>
          </a:p>
          <a:p>
            <a:pPr algn="r">
              <a:spcBef>
                <a:spcPts val="600"/>
              </a:spcBef>
            </a:pPr>
            <a:endParaRPr lang="en-US">
              <a:latin typeface="Calibri" pitchFamily="34" charset="0"/>
            </a:endParaRPr>
          </a:p>
          <a:p>
            <a:pPr algn="r">
              <a:spcBef>
                <a:spcPts val="600"/>
              </a:spcBef>
            </a:pPr>
            <a:endParaRPr lang="en-US" sz="200">
              <a:latin typeface="Calibri" pitchFamily="34" charset="0"/>
            </a:endParaRPr>
          </a:p>
          <a:p>
            <a:pPr algn="r">
              <a:spcBef>
                <a:spcPts val="600"/>
              </a:spcBef>
            </a:pPr>
            <a:endParaRPr lang="en-US">
              <a:latin typeface="Calibri" pitchFamily="34" charset="0"/>
            </a:endParaRPr>
          </a:p>
          <a:p>
            <a:pPr algn="r"/>
            <a:endParaRPr lang="en-US">
              <a:latin typeface="Calibri" pitchFamily="34" charset="0"/>
            </a:endParaRPr>
          </a:p>
        </p:txBody>
      </p:sp>
      <p:sp>
        <p:nvSpPr>
          <p:cNvPr id="35847" name="Rectangle 12"/>
          <p:cNvSpPr>
            <a:spLocks noChangeArrowheads="1"/>
          </p:cNvSpPr>
          <p:nvPr/>
        </p:nvSpPr>
        <p:spPr bwMode="auto">
          <a:xfrm>
            <a:off x="1752600" y="3654425"/>
            <a:ext cx="4953000" cy="1831975"/>
          </a:xfrm>
          <a:prstGeom prst="rect">
            <a:avLst/>
          </a:prstGeom>
          <a:noFill/>
          <a:ln w="9525">
            <a:noFill/>
            <a:miter lim="800000"/>
            <a:headEnd/>
            <a:tailEnd/>
          </a:ln>
        </p:spPr>
        <p:txBody>
          <a:bodyPr>
            <a:spAutoFit/>
          </a:bodyPr>
          <a:lstStyle/>
          <a:p>
            <a:pPr>
              <a:spcAft>
                <a:spcPts val="600"/>
              </a:spcAft>
            </a:pPr>
            <a:r>
              <a:rPr lang="en-US">
                <a:latin typeface="Calibri" pitchFamily="34" charset="0"/>
              </a:rPr>
              <a:t>use current EFA inflation factor: 88% compensation survey and 12% CPI</a:t>
            </a:r>
          </a:p>
          <a:p>
            <a:pPr>
              <a:spcAft>
                <a:spcPts val="600"/>
              </a:spcAft>
            </a:pPr>
            <a:r>
              <a:rPr lang="en-US">
                <a:latin typeface="Calibri" pitchFamily="34" charset="0"/>
              </a:rPr>
              <a:t>BSF adjustment by law must include the entire increase for salaries, medical benefits, retirement and other personnel cost increases, and any other state-required cost increase</a:t>
            </a:r>
          </a:p>
        </p:txBody>
      </p:sp>
      <p:sp>
        <p:nvSpPr>
          <p:cNvPr id="35848"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9" name="Slide Number Placeholder 8"/>
          <p:cNvSpPr>
            <a:spLocks noGrp="1"/>
          </p:cNvSpPr>
          <p:nvPr>
            <p:ph type="sldNum" sz="quarter" idx="12"/>
          </p:nvPr>
        </p:nvSpPr>
        <p:spPr/>
        <p:txBody>
          <a:bodyPr/>
          <a:lstStyle/>
          <a:p>
            <a:pPr>
              <a:defRPr/>
            </a:pPr>
            <a:fld id="{CFFA3A27-2736-40BC-B231-FA20E80B5E75}" type="slidenum">
              <a:rPr lang="en-US" smtClean="0">
                <a:solidFill>
                  <a:schemeClr val="tx1"/>
                </a:solidFill>
              </a:rPr>
              <a:pPr>
                <a:defRPr/>
              </a:pPr>
              <a:t>25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9" name="TextBox 6"/>
          <p:cNvSpPr txBox="1">
            <a:spLocks noChangeArrowheads="1"/>
          </p:cNvSpPr>
          <p:nvPr/>
        </p:nvSpPr>
        <p:spPr bwMode="auto">
          <a:xfrm>
            <a:off x="1143000" y="2667000"/>
            <a:ext cx="5334000" cy="461963"/>
          </a:xfrm>
          <a:prstGeom prst="rect">
            <a:avLst/>
          </a:prstGeom>
          <a:noFill/>
          <a:ln w="9525">
            <a:noFill/>
            <a:miter lim="800000"/>
            <a:headEnd/>
            <a:tailEnd/>
          </a:ln>
        </p:spPr>
        <p:txBody>
          <a:bodyPr>
            <a:spAutoFit/>
          </a:bodyPr>
          <a:lstStyle/>
          <a:p>
            <a:r>
              <a:rPr lang="en-US" sz="2400" b="1">
                <a:latin typeface="Calibri" pitchFamily="34" charset="0"/>
              </a:rPr>
              <a:t>two forms of local flexibility funding</a:t>
            </a:r>
          </a:p>
        </p:txBody>
      </p:sp>
      <p:sp>
        <p:nvSpPr>
          <p:cNvPr id="36870" name="TextBox 19"/>
          <p:cNvSpPr txBox="1">
            <a:spLocks noChangeArrowheads="1"/>
          </p:cNvSpPr>
          <p:nvPr/>
        </p:nvSpPr>
        <p:spPr bwMode="auto">
          <a:xfrm rot="5400000">
            <a:off x="5900738" y="30813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local funding</a:t>
            </a:r>
          </a:p>
        </p:txBody>
      </p:sp>
      <p:sp>
        <p:nvSpPr>
          <p:cNvPr id="36871" name="TextBox 11"/>
          <p:cNvSpPr txBox="1">
            <a:spLocks noChangeArrowheads="1"/>
          </p:cNvSpPr>
          <p:nvPr/>
        </p:nvSpPr>
        <p:spPr bwMode="auto">
          <a:xfrm>
            <a:off x="1219200" y="3276600"/>
            <a:ext cx="304800" cy="2046288"/>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a:latin typeface="Calibri" pitchFamily="34" charset="0"/>
            </a:endParaRPr>
          </a:p>
          <a:p>
            <a:pPr algn="r"/>
            <a:endParaRPr lang="en-US">
              <a:latin typeface="Calibri" pitchFamily="34" charset="0"/>
            </a:endParaRPr>
          </a:p>
          <a:p>
            <a:pPr algn="r"/>
            <a:endParaRPr lang="en-US">
              <a:latin typeface="Calibri" pitchFamily="34" charset="0"/>
            </a:endParaRPr>
          </a:p>
          <a:p>
            <a:pPr algn="r">
              <a:spcBef>
                <a:spcPts val="600"/>
              </a:spcBef>
            </a:pPr>
            <a:endParaRPr lang="en-US" sz="800">
              <a:latin typeface="Calibri" pitchFamily="34" charset="0"/>
            </a:endParaRPr>
          </a:p>
          <a:p>
            <a:pPr algn="r">
              <a:spcBef>
                <a:spcPts val="600"/>
              </a:spcBef>
            </a:pPr>
            <a:r>
              <a:rPr lang="en-US">
                <a:latin typeface="Calibri" pitchFamily="34" charset="0"/>
              </a:rPr>
              <a:t>»</a:t>
            </a:r>
          </a:p>
          <a:p>
            <a:pPr algn="r"/>
            <a:endParaRPr lang="en-US">
              <a:latin typeface="Calibri" pitchFamily="34" charset="0"/>
            </a:endParaRPr>
          </a:p>
        </p:txBody>
      </p:sp>
      <p:sp>
        <p:nvSpPr>
          <p:cNvPr id="36872" name="Rectangle 12"/>
          <p:cNvSpPr>
            <a:spLocks noChangeArrowheads="1"/>
          </p:cNvSpPr>
          <p:nvPr/>
        </p:nvSpPr>
        <p:spPr bwMode="auto">
          <a:xfrm>
            <a:off x="1752600" y="3276600"/>
            <a:ext cx="5867400" cy="2862263"/>
          </a:xfrm>
          <a:prstGeom prst="rect">
            <a:avLst/>
          </a:prstGeom>
          <a:noFill/>
          <a:ln w="9525">
            <a:noFill/>
            <a:miter lim="800000"/>
            <a:headEnd/>
            <a:tailEnd/>
          </a:ln>
        </p:spPr>
        <p:txBody>
          <a:bodyPr>
            <a:spAutoFit/>
          </a:bodyPr>
          <a:lstStyle/>
          <a:p>
            <a:r>
              <a:rPr lang="en-US" b="1">
                <a:latin typeface="Calibri" pitchFamily="34" charset="0"/>
              </a:rPr>
              <a:t>district school board</a:t>
            </a:r>
            <a:r>
              <a:rPr lang="en-US">
                <a:latin typeface="Calibri" pitchFamily="34" charset="0"/>
              </a:rPr>
              <a:t> authority to levy property taxes up to 8% of the assessed value of taxable property (same as 8% constitutional debt limit) but not including homestead (4%) property, for operations</a:t>
            </a:r>
          </a:p>
          <a:p>
            <a:r>
              <a:rPr lang="en-US">
                <a:latin typeface="Calibri" pitchFamily="34" charset="0"/>
              </a:rPr>
              <a:t> </a:t>
            </a:r>
          </a:p>
          <a:p>
            <a:r>
              <a:rPr lang="en-US" b="1">
                <a:latin typeface="Calibri" pitchFamily="34" charset="0"/>
              </a:rPr>
              <a:t>by popular referendum</a:t>
            </a:r>
            <a:r>
              <a:rPr lang="en-US">
                <a:latin typeface="Calibri" pitchFamily="34" charset="0"/>
              </a:rPr>
              <a:t>, the voters may approve additional operational funding and the property tax rate approved by the referendum would apply to homestead (4%) property (same as a referendum under the constitutional debt section)</a:t>
            </a:r>
          </a:p>
        </p:txBody>
      </p:sp>
      <p:sp>
        <p:nvSpPr>
          <p:cNvPr id="9" name="Slide Number Placeholder 8"/>
          <p:cNvSpPr>
            <a:spLocks noGrp="1"/>
          </p:cNvSpPr>
          <p:nvPr>
            <p:ph type="sldNum" sz="quarter" idx="12"/>
          </p:nvPr>
        </p:nvSpPr>
        <p:spPr/>
        <p:txBody>
          <a:bodyPr/>
          <a:lstStyle/>
          <a:p>
            <a:pPr>
              <a:defRPr/>
            </a:pPr>
            <a:fld id="{C9B067F0-72EB-4EA7-AABA-AC15B474E0F0}" type="slidenum">
              <a:rPr lang="en-US" smtClean="0">
                <a:solidFill>
                  <a:schemeClr val="tx1"/>
                </a:solidFill>
              </a:rPr>
              <a:pPr>
                <a:defRPr/>
              </a:pPr>
              <a:t>26</a:t>
            </a:fld>
            <a:endParaRPr lang="en-US"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3" name="TextBox 6"/>
          <p:cNvSpPr txBox="1">
            <a:spLocks noChangeArrowheads="1"/>
          </p:cNvSpPr>
          <p:nvPr/>
        </p:nvSpPr>
        <p:spPr bwMode="auto">
          <a:xfrm>
            <a:off x="762000" y="3141663"/>
            <a:ext cx="7391400" cy="461962"/>
          </a:xfrm>
          <a:prstGeom prst="rect">
            <a:avLst/>
          </a:prstGeom>
          <a:noFill/>
          <a:ln w="9525">
            <a:noFill/>
            <a:miter lim="800000"/>
            <a:headEnd/>
            <a:tailEnd/>
          </a:ln>
        </p:spPr>
        <p:txBody>
          <a:bodyPr>
            <a:spAutoFit/>
          </a:bodyPr>
          <a:lstStyle/>
          <a:p>
            <a:r>
              <a:rPr lang="en-US" sz="2400" b="1">
                <a:latin typeface="Calibri" pitchFamily="34" charset="0"/>
              </a:rPr>
              <a:t>local flexibility funding and fees/multi-county parks</a:t>
            </a:r>
            <a:endParaRPr lang="en-US" sz="2400" i="1">
              <a:latin typeface="Calibri" pitchFamily="34" charset="0"/>
            </a:endParaRPr>
          </a:p>
        </p:txBody>
      </p:sp>
      <p:sp>
        <p:nvSpPr>
          <p:cNvPr id="37894" name="TextBox 19"/>
          <p:cNvSpPr txBox="1">
            <a:spLocks noChangeArrowheads="1"/>
          </p:cNvSpPr>
          <p:nvPr/>
        </p:nvSpPr>
        <p:spPr bwMode="auto">
          <a:xfrm rot="5400000">
            <a:off x="5900738" y="30813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local funding</a:t>
            </a:r>
          </a:p>
        </p:txBody>
      </p:sp>
      <p:sp>
        <p:nvSpPr>
          <p:cNvPr id="37895" name="Rectangle 12"/>
          <p:cNvSpPr>
            <a:spLocks noChangeArrowheads="1"/>
          </p:cNvSpPr>
          <p:nvPr/>
        </p:nvSpPr>
        <p:spPr bwMode="auto">
          <a:xfrm>
            <a:off x="838200" y="3703638"/>
            <a:ext cx="6553200" cy="1477962"/>
          </a:xfrm>
          <a:prstGeom prst="rect">
            <a:avLst/>
          </a:prstGeom>
          <a:noFill/>
          <a:ln w="9525">
            <a:noFill/>
            <a:miter lim="800000"/>
            <a:headEnd/>
            <a:tailEnd/>
          </a:ln>
        </p:spPr>
        <p:txBody>
          <a:bodyPr>
            <a:spAutoFit/>
          </a:bodyPr>
          <a:lstStyle/>
          <a:p>
            <a:r>
              <a:rPr lang="en-US">
                <a:latin typeface="Calibri" pitchFamily="34" charset="0"/>
              </a:rPr>
              <a:t>property taxes levied under local flexibility funding will apply to new FILOT agreements or amendments within all multi-county parks for millage in excess of 100 mills, subject to restrictions on county authority to grant credits and to divert revenue derived from the school districts' local flexibility tax rate (board and referendum)</a:t>
            </a:r>
          </a:p>
        </p:txBody>
      </p:sp>
      <p:sp>
        <p:nvSpPr>
          <p:cNvPr id="8" name="Slide Number Placeholder 7"/>
          <p:cNvSpPr>
            <a:spLocks noGrp="1"/>
          </p:cNvSpPr>
          <p:nvPr>
            <p:ph type="sldNum" sz="quarter" idx="12"/>
          </p:nvPr>
        </p:nvSpPr>
        <p:spPr/>
        <p:txBody>
          <a:bodyPr/>
          <a:lstStyle/>
          <a:p>
            <a:pPr>
              <a:defRPr/>
            </a:pPr>
            <a:fld id="{72EB8CB5-7DB9-4C4E-BE74-4260C92246CE}" type="slidenum">
              <a:rPr lang="en-US" smtClean="0">
                <a:solidFill>
                  <a:schemeClr val="tx1"/>
                </a:solidFill>
              </a:rPr>
              <a:pPr>
                <a:defRPr/>
              </a:pPr>
              <a:t>27</a:t>
            </a:fld>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7" name="TextBox 6"/>
          <p:cNvSpPr txBox="1">
            <a:spLocks noChangeArrowheads="1"/>
          </p:cNvSpPr>
          <p:nvPr/>
        </p:nvSpPr>
        <p:spPr bwMode="auto">
          <a:xfrm>
            <a:off x="762000" y="2438400"/>
            <a:ext cx="5818188" cy="461963"/>
          </a:xfrm>
          <a:prstGeom prst="rect">
            <a:avLst/>
          </a:prstGeom>
          <a:noFill/>
          <a:ln w="9525">
            <a:noFill/>
            <a:miter lim="800000"/>
            <a:headEnd/>
            <a:tailEnd/>
          </a:ln>
        </p:spPr>
        <p:txBody>
          <a:bodyPr>
            <a:spAutoFit/>
          </a:bodyPr>
          <a:lstStyle/>
          <a:p>
            <a:r>
              <a:rPr lang="en-US" sz="2400" b="1">
                <a:latin typeface="Calibri" pitchFamily="34" charset="0"/>
              </a:rPr>
              <a:t>state uniform millage (“sum”)</a:t>
            </a:r>
          </a:p>
        </p:txBody>
      </p:sp>
      <p:sp>
        <p:nvSpPr>
          <p:cNvPr id="38918" name="TextBox 11"/>
          <p:cNvSpPr txBox="1">
            <a:spLocks noChangeArrowheads="1"/>
          </p:cNvSpPr>
          <p:nvPr/>
        </p:nvSpPr>
        <p:spPr bwMode="auto">
          <a:xfrm>
            <a:off x="685800" y="3048000"/>
            <a:ext cx="484188" cy="2538413"/>
          </a:xfrm>
          <a:prstGeom prst="rect">
            <a:avLst/>
          </a:prstGeom>
          <a:noFill/>
          <a:ln w="9525">
            <a:noFill/>
            <a:miter lim="800000"/>
            <a:headEnd/>
            <a:tailEnd/>
          </a:ln>
        </p:spPr>
        <p:txBody>
          <a:bodyPr>
            <a:spAutoFit/>
          </a:bodyPr>
          <a:lstStyle/>
          <a:p>
            <a:pPr algn="r">
              <a:spcAft>
                <a:spcPts val="600"/>
              </a:spcAft>
            </a:pPr>
            <a:r>
              <a:rPr lang="en-US">
                <a:latin typeface="Calibri" pitchFamily="34" charset="0"/>
              </a:rPr>
              <a:t>1.</a:t>
            </a:r>
          </a:p>
          <a:p>
            <a:pPr algn="r">
              <a:spcAft>
                <a:spcPts val="600"/>
              </a:spcAft>
            </a:pPr>
            <a:r>
              <a:rPr lang="en-US">
                <a:latin typeface="Calibri" pitchFamily="34" charset="0"/>
              </a:rPr>
              <a:t>2.</a:t>
            </a:r>
          </a:p>
          <a:p>
            <a:pPr algn="r"/>
            <a:endParaRPr lang="en-US">
              <a:latin typeface="Calibri" pitchFamily="34" charset="0"/>
            </a:endParaRPr>
          </a:p>
          <a:p>
            <a:pPr algn="r"/>
            <a:endParaRPr lang="en-US">
              <a:latin typeface="Calibri" pitchFamily="34" charset="0"/>
            </a:endParaRPr>
          </a:p>
          <a:p>
            <a:pPr algn="r"/>
            <a:endParaRPr lang="en-US">
              <a:latin typeface="Calibri" pitchFamily="34" charset="0"/>
            </a:endParaRPr>
          </a:p>
          <a:p>
            <a:pPr algn="r">
              <a:spcAft>
                <a:spcPts val="600"/>
              </a:spcAft>
            </a:pPr>
            <a:r>
              <a:rPr lang="en-US">
                <a:latin typeface="Calibri" pitchFamily="34" charset="0"/>
              </a:rPr>
              <a:t>3.</a:t>
            </a:r>
          </a:p>
          <a:p>
            <a:pPr algn="r"/>
            <a:endParaRPr lang="en-US">
              <a:latin typeface="Calibri" pitchFamily="34" charset="0"/>
            </a:endParaRPr>
          </a:p>
          <a:p>
            <a:pPr algn="r"/>
            <a:r>
              <a:rPr lang="en-US">
                <a:latin typeface="Calibri" pitchFamily="34" charset="0"/>
              </a:rPr>
              <a:t>4.</a:t>
            </a:r>
          </a:p>
        </p:txBody>
      </p:sp>
      <p:sp>
        <p:nvSpPr>
          <p:cNvPr id="38919" name="Rectangle 12"/>
          <p:cNvSpPr>
            <a:spLocks noChangeArrowheads="1"/>
          </p:cNvSpPr>
          <p:nvPr/>
        </p:nvSpPr>
        <p:spPr bwMode="auto">
          <a:xfrm>
            <a:off x="1219200" y="3048000"/>
            <a:ext cx="6553200" cy="3370263"/>
          </a:xfrm>
          <a:prstGeom prst="rect">
            <a:avLst/>
          </a:prstGeom>
          <a:noFill/>
          <a:ln w="9525">
            <a:noFill/>
            <a:miter lim="800000"/>
            <a:headEnd/>
            <a:tailEnd/>
          </a:ln>
        </p:spPr>
        <p:txBody>
          <a:bodyPr>
            <a:spAutoFit/>
          </a:bodyPr>
          <a:lstStyle/>
          <a:p>
            <a:pPr>
              <a:spcAft>
                <a:spcPts val="600"/>
              </a:spcAft>
            </a:pPr>
            <a:r>
              <a:rPr lang="en-US">
                <a:latin typeface="Calibri" pitchFamily="34" charset="0"/>
              </a:rPr>
              <a:t>the state of South Carolina levies SUM of 100 mills</a:t>
            </a:r>
          </a:p>
          <a:p>
            <a:pPr>
              <a:spcAft>
                <a:spcPts val="600"/>
              </a:spcAft>
            </a:pPr>
            <a:r>
              <a:rPr lang="en-US">
                <a:latin typeface="Calibri" pitchFamily="34" charset="0"/>
              </a:rPr>
              <a:t>100-mill levy applies statewide to all taxable property, not including homestead (4%) but including future property subject to FILOT agreements and/or contained within multi-county industrial or business parks (existing agreements would not be affected)</a:t>
            </a:r>
          </a:p>
          <a:p>
            <a:pPr>
              <a:spcAft>
                <a:spcPts val="600"/>
              </a:spcAft>
            </a:pPr>
            <a:r>
              <a:rPr lang="en-US">
                <a:latin typeface="Calibri" pitchFamily="34" charset="0"/>
              </a:rPr>
              <a:t>100-mill levy is not subject to roll back/up millage adjustment after reassessment</a:t>
            </a:r>
          </a:p>
          <a:p>
            <a:pPr>
              <a:spcAft>
                <a:spcPts val="600"/>
              </a:spcAft>
            </a:pPr>
            <a:r>
              <a:rPr lang="en-US">
                <a:latin typeface="Calibri" pitchFamily="34" charset="0"/>
              </a:rPr>
              <a:t>the revenue estimated from 100 mills must be reduced by a factor for uncollected taxes.  However, the collection factor should be the subject of annual analysis based on a moving average over a reasonable period of years</a:t>
            </a:r>
          </a:p>
        </p:txBody>
      </p:sp>
      <p:sp>
        <p:nvSpPr>
          <p:cNvPr id="38920" name="TextBox 19"/>
          <p:cNvSpPr txBox="1">
            <a:spLocks noChangeArrowheads="1"/>
          </p:cNvSpPr>
          <p:nvPr/>
        </p:nvSpPr>
        <p:spPr bwMode="auto">
          <a:xfrm rot="5400000">
            <a:off x="5900738" y="31575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9" name="Slide Number Placeholder 8"/>
          <p:cNvSpPr>
            <a:spLocks noGrp="1"/>
          </p:cNvSpPr>
          <p:nvPr>
            <p:ph type="sldNum" sz="quarter" idx="12"/>
          </p:nvPr>
        </p:nvSpPr>
        <p:spPr/>
        <p:txBody>
          <a:bodyPr/>
          <a:lstStyle/>
          <a:p>
            <a:pPr>
              <a:defRPr/>
            </a:pPr>
            <a:fld id="{5C4BC653-F8E8-4A1F-9CC6-C6AB40D75CD0}" type="slidenum">
              <a:rPr lang="en-US" smtClean="0">
                <a:solidFill>
                  <a:schemeClr val="tx1"/>
                </a:solidFill>
              </a:rPr>
              <a:pPr>
                <a:defRPr/>
              </a:pPr>
              <a:t>28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1" name="TextBox 6"/>
          <p:cNvSpPr txBox="1">
            <a:spLocks noChangeArrowheads="1"/>
          </p:cNvSpPr>
          <p:nvPr/>
        </p:nvSpPr>
        <p:spPr bwMode="auto">
          <a:xfrm>
            <a:off x="762000" y="2438400"/>
            <a:ext cx="5818188" cy="461963"/>
          </a:xfrm>
          <a:prstGeom prst="rect">
            <a:avLst/>
          </a:prstGeom>
          <a:noFill/>
          <a:ln w="9525">
            <a:noFill/>
            <a:miter lim="800000"/>
            <a:headEnd/>
            <a:tailEnd/>
          </a:ln>
        </p:spPr>
        <p:txBody>
          <a:bodyPr>
            <a:spAutoFit/>
          </a:bodyPr>
          <a:lstStyle/>
          <a:p>
            <a:r>
              <a:rPr lang="en-US" sz="2400" b="1">
                <a:latin typeface="Calibri" pitchFamily="34" charset="0"/>
              </a:rPr>
              <a:t>state uniform millage (“sum”)</a:t>
            </a:r>
            <a:r>
              <a:rPr lang="en-US" sz="2400" i="1">
                <a:latin typeface="Calibri" pitchFamily="34" charset="0"/>
              </a:rPr>
              <a:t>  </a:t>
            </a:r>
            <a:r>
              <a:rPr lang="en-US" i="1">
                <a:latin typeface="Calibri" pitchFamily="34" charset="0"/>
              </a:rPr>
              <a:t>(continued)</a:t>
            </a:r>
          </a:p>
        </p:txBody>
      </p:sp>
      <p:sp>
        <p:nvSpPr>
          <p:cNvPr id="39942" name="TextBox 11"/>
          <p:cNvSpPr txBox="1">
            <a:spLocks noChangeArrowheads="1"/>
          </p:cNvSpPr>
          <p:nvPr/>
        </p:nvSpPr>
        <p:spPr bwMode="auto">
          <a:xfrm>
            <a:off x="685800" y="3048000"/>
            <a:ext cx="484188" cy="369888"/>
          </a:xfrm>
          <a:prstGeom prst="rect">
            <a:avLst/>
          </a:prstGeom>
          <a:noFill/>
          <a:ln w="9525">
            <a:noFill/>
            <a:miter lim="800000"/>
            <a:headEnd/>
            <a:tailEnd/>
          </a:ln>
        </p:spPr>
        <p:txBody>
          <a:bodyPr>
            <a:spAutoFit/>
          </a:bodyPr>
          <a:lstStyle/>
          <a:p>
            <a:pPr algn="r">
              <a:spcAft>
                <a:spcPts val="600"/>
              </a:spcAft>
            </a:pPr>
            <a:r>
              <a:rPr lang="en-US">
                <a:latin typeface="Calibri" pitchFamily="34" charset="0"/>
              </a:rPr>
              <a:t>5.</a:t>
            </a:r>
          </a:p>
        </p:txBody>
      </p:sp>
      <p:sp>
        <p:nvSpPr>
          <p:cNvPr id="39943" name="Rectangle 12"/>
          <p:cNvSpPr>
            <a:spLocks noChangeArrowheads="1"/>
          </p:cNvSpPr>
          <p:nvPr/>
        </p:nvSpPr>
        <p:spPr bwMode="auto">
          <a:xfrm>
            <a:off x="1219200" y="3048000"/>
            <a:ext cx="6553200" cy="646113"/>
          </a:xfrm>
          <a:prstGeom prst="rect">
            <a:avLst/>
          </a:prstGeom>
          <a:noFill/>
          <a:ln w="9525">
            <a:noFill/>
            <a:miter lim="800000"/>
            <a:headEnd/>
            <a:tailEnd/>
          </a:ln>
        </p:spPr>
        <p:txBody>
          <a:bodyPr>
            <a:spAutoFit/>
          </a:bodyPr>
          <a:lstStyle/>
          <a:p>
            <a:r>
              <a:rPr lang="en-US">
                <a:latin typeface="Calibri" pitchFamily="34" charset="0"/>
              </a:rPr>
              <a:t>100-mill levy is levied on all property subject to FILOT agreements and/or within all multi-county parks</a:t>
            </a:r>
          </a:p>
        </p:txBody>
      </p:sp>
      <p:sp>
        <p:nvSpPr>
          <p:cNvPr id="43016" name="TextBox 8"/>
          <p:cNvSpPr txBox="1">
            <a:spLocks noChangeArrowheads="1"/>
          </p:cNvSpPr>
          <p:nvPr/>
        </p:nvSpPr>
        <p:spPr bwMode="auto">
          <a:xfrm>
            <a:off x="1752600" y="3810000"/>
            <a:ext cx="5867400" cy="2185988"/>
          </a:xfrm>
          <a:prstGeom prst="rect">
            <a:avLst/>
          </a:prstGeom>
          <a:noFill/>
          <a:ln w="9525">
            <a:noFill/>
            <a:miter lim="800000"/>
            <a:headEnd/>
            <a:tailEnd/>
          </a:ln>
        </p:spPr>
        <p:txBody>
          <a:bodyPr>
            <a:spAutoFit/>
          </a:bodyPr>
          <a:lstStyle/>
          <a:p>
            <a:pPr marL="342900" indent="-342900">
              <a:spcAft>
                <a:spcPts val="600"/>
              </a:spcAft>
              <a:buFont typeface="+mj-lt"/>
              <a:buAutoNum type="alphaLcParenR"/>
              <a:defRPr/>
            </a:pPr>
            <a:r>
              <a:rPr lang="en-US" dirty="0">
                <a:latin typeface="Calibri" pitchFamily="34" charset="0"/>
              </a:rPr>
              <a:t>100-mill levy is not subject to county reallocation of revenue or special source revenue bonds or credits of any kind</a:t>
            </a:r>
          </a:p>
          <a:p>
            <a:pPr marL="342900" indent="-342900">
              <a:spcAft>
                <a:spcPts val="600"/>
              </a:spcAft>
              <a:buFont typeface="+mj-lt"/>
              <a:buAutoNum type="alphaLcParenR"/>
              <a:defRPr/>
            </a:pPr>
            <a:r>
              <a:rPr lang="en-US" dirty="0">
                <a:latin typeface="Calibri" pitchFamily="34" charset="0"/>
              </a:rPr>
              <a:t>All current FILOT/multi-purpose parks revenue is included within the SUM, regardless of the actual millage used in the FILOT agreement</a:t>
            </a:r>
          </a:p>
          <a:p>
            <a:pPr>
              <a:spcAft>
                <a:spcPts val="600"/>
              </a:spcAft>
              <a:defRPr/>
            </a:pPr>
            <a:endParaRPr lang="en-US" dirty="0">
              <a:latin typeface="Calibri" pitchFamily="34" charset="0"/>
            </a:endParaRPr>
          </a:p>
        </p:txBody>
      </p:sp>
      <p:sp>
        <p:nvSpPr>
          <p:cNvPr id="39945"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11" name="Slide Number Placeholder 10"/>
          <p:cNvSpPr>
            <a:spLocks noGrp="1"/>
          </p:cNvSpPr>
          <p:nvPr>
            <p:ph type="sldNum" sz="quarter" idx="12"/>
          </p:nvPr>
        </p:nvSpPr>
        <p:spPr/>
        <p:txBody>
          <a:bodyPr/>
          <a:lstStyle/>
          <a:p>
            <a:pPr>
              <a:defRPr/>
            </a:pPr>
            <a:fld id="{BC700512-43AA-4C5E-9B32-5219A4460A23}" type="slidenum">
              <a:rPr lang="en-US" smtClean="0">
                <a:solidFill>
                  <a:schemeClr val="tx1"/>
                </a:solidFill>
              </a:rPr>
              <a:pPr>
                <a:defRPr/>
              </a:pPr>
              <a:t>29</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6" name="Picture 8" descr="big mess.jpg"/>
          <p:cNvPicPr>
            <a:picLocks noChangeAspect="1"/>
          </p:cNvPicPr>
          <p:nvPr/>
        </p:nvPicPr>
        <p:blipFill>
          <a:blip r:embed="rId3" cstate="print"/>
          <a:srcRect/>
          <a:stretch>
            <a:fillRect/>
          </a:stretch>
        </p:blipFill>
        <p:spPr bwMode="auto">
          <a:xfrm>
            <a:off x="0" y="228600"/>
            <a:ext cx="8383588" cy="6629400"/>
          </a:xfrm>
          <a:prstGeom prst="rect">
            <a:avLst/>
          </a:prstGeom>
          <a:noFill/>
          <a:ln w="12700">
            <a:solidFill>
              <a:srgbClr val="234191"/>
            </a:solidFill>
            <a:miter lim="800000"/>
            <a:headEnd/>
            <a:tailEnd/>
          </a:ln>
        </p:spPr>
      </p:pic>
      <p:sp>
        <p:nvSpPr>
          <p:cNvPr id="7" name="Slide Number Placeholder 6"/>
          <p:cNvSpPr>
            <a:spLocks noGrp="1"/>
          </p:cNvSpPr>
          <p:nvPr>
            <p:ph type="sldNum" sz="quarter" idx="12"/>
          </p:nvPr>
        </p:nvSpPr>
        <p:spPr/>
        <p:txBody>
          <a:bodyPr/>
          <a:lstStyle/>
          <a:p>
            <a:pPr>
              <a:defRPr/>
            </a:pPr>
            <a:fld id="{F38020A6-91D4-437D-9350-2ADAAD1A1AA2}" type="slidenum">
              <a:rPr lang="en-US" smtClean="0">
                <a:solidFill>
                  <a:schemeClr val="tx1"/>
                </a:solidFill>
              </a:rPr>
              <a:pPr>
                <a:defRPr/>
              </a:pPr>
              <a:t>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5" name="TextBox 6"/>
          <p:cNvSpPr txBox="1">
            <a:spLocks noChangeArrowheads="1"/>
          </p:cNvSpPr>
          <p:nvPr/>
        </p:nvSpPr>
        <p:spPr bwMode="auto">
          <a:xfrm>
            <a:off x="762000" y="2438400"/>
            <a:ext cx="5818188" cy="461963"/>
          </a:xfrm>
          <a:prstGeom prst="rect">
            <a:avLst/>
          </a:prstGeom>
          <a:noFill/>
          <a:ln w="9525">
            <a:noFill/>
            <a:miter lim="800000"/>
            <a:headEnd/>
            <a:tailEnd/>
          </a:ln>
        </p:spPr>
        <p:txBody>
          <a:bodyPr>
            <a:spAutoFit/>
          </a:bodyPr>
          <a:lstStyle/>
          <a:p>
            <a:r>
              <a:rPr lang="en-US" sz="2400" b="1">
                <a:latin typeface="Calibri" pitchFamily="34" charset="0"/>
              </a:rPr>
              <a:t>state uniform millage (“sum”)</a:t>
            </a:r>
            <a:r>
              <a:rPr lang="en-US" sz="2400" i="1">
                <a:latin typeface="Calibri" pitchFamily="34" charset="0"/>
              </a:rPr>
              <a:t>  </a:t>
            </a:r>
            <a:r>
              <a:rPr lang="en-US" i="1">
                <a:latin typeface="Calibri" pitchFamily="34" charset="0"/>
              </a:rPr>
              <a:t>(continued)</a:t>
            </a:r>
          </a:p>
        </p:txBody>
      </p:sp>
      <p:sp>
        <p:nvSpPr>
          <p:cNvPr id="40966" name="TextBox 11"/>
          <p:cNvSpPr txBox="1">
            <a:spLocks noChangeArrowheads="1"/>
          </p:cNvSpPr>
          <p:nvPr/>
        </p:nvSpPr>
        <p:spPr bwMode="auto">
          <a:xfrm>
            <a:off x="685800" y="3048000"/>
            <a:ext cx="484188" cy="369888"/>
          </a:xfrm>
          <a:prstGeom prst="rect">
            <a:avLst/>
          </a:prstGeom>
          <a:noFill/>
          <a:ln w="9525">
            <a:noFill/>
            <a:miter lim="800000"/>
            <a:headEnd/>
            <a:tailEnd/>
          </a:ln>
        </p:spPr>
        <p:txBody>
          <a:bodyPr>
            <a:spAutoFit/>
          </a:bodyPr>
          <a:lstStyle/>
          <a:p>
            <a:pPr algn="r">
              <a:spcAft>
                <a:spcPts val="600"/>
              </a:spcAft>
            </a:pPr>
            <a:r>
              <a:rPr lang="en-US">
                <a:latin typeface="Calibri" pitchFamily="34" charset="0"/>
              </a:rPr>
              <a:t>6.</a:t>
            </a:r>
          </a:p>
        </p:txBody>
      </p:sp>
      <p:sp>
        <p:nvSpPr>
          <p:cNvPr id="40967" name="Rectangle 12"/>
          <p:cNvSpPr>
            <a:spLocks noChangeArrowheads="1"/>
          </p:cNvSpPr>
          <p:nvPr/>
        </p:nvSpPr>
        <p:spPr bwMode="auto">
          <a:xfrm>
            <a:off x="1219200" y="3048000"/>
            <a:ext cx="6553200" cy="923925"/>
          </a:xfrm>
          <a:prstGeom prst="rect">
            <a:avLst/>
          </a:prstGeom>
          <a:noFill/>
          <a:ln w="9525">
            <a:noFill/>
            <a:miter lim="800000"/>
            <a:headEnd/>
            <a:tailEnd/>
          </a:ln>
        </p:spPr>
        <p:txBody>
          <a:bodyPr>
            <a:spAutoFit/>
          </a:bodyPr>
          <a:lstStyle/>
          <a:p>
            <a:r>
              <a:rPr lang="en-US">
                <a:latin typeface="Calibri" pitchFamily="34" charset="0"/>
              </a:rPr>
              <a:t>SUM will be collected by state and placed in a separate restricted state fund distinct from the state general fund: “state education program fund"</a:t>
            </a:r>
          </a:p>
        </p:txBody>
      </p:sp>
      <p:sp>
        <p:nvSpPr>
          <p:cNvPr id="40968"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the funding plan</a:t>
            </a:r>
          </a:p>
        </p:txBody>
      </p:sp>
      <p:sp>
        <p:nvSpPr>
          <p:cNvPr id="9" name="Slide Number Placeholder 8"/>
          <p:cNvSpPr>
            <a:spLocks noGrp="1"/>
          </p:cNvSpPr>
          <p:nvPr>
            <p:ph type="sldNum" sz="quarter" idx="12"/>
          </p:nvPr>
        </p:nvSpPr>
        <p:spPr/>
        <p:txBody>
          <a:bodyPr/>
          <a:lstStyle/>
          <a:p>
            <a:pPr>
              <a:defRPr/>
            </a:pPr>
            <a:fld id="{111BA907-5A5A-41DE-B791-53565D160891}" type="slidenum">
              <a:rPr lang="en-US" smtClean="0">
                <a:solidFill>
                  <a:schemeClr val="tx1"/>
                </a:solidFill>
              </a:rPr>
              <a:pPr>
                <a:defRPr/>
              </a:pPr>
              <a:t>30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9"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other issues</a:t>
            </a:r>
          </a:p>
        </p:txBody>
      </p:sp>
      <p:sp>
        <p:nvSpPr>
          <p:cNvPr id="41990" name="Rectangle 12"/>
          <p:cNvSpPr>
            <a:spLocks noChangeArrowheads="1"/>
          </p:cNvSpPr>
          <p:nvPr/>
        </p:nvSpPr>
        <p:spPr bwMode="auto">
          <a:xfrm>
            <a:off x="457200" y="2830513"/>
            <a:ext cx="6934200" cy="3292475"/>
          </a:xfrm>
          <a:prstGeom prst="rect">
            <a:avLst/>
          </a:prstGeom>
          <a:noFill/>
          <a:ln w="9525">
            <a:noFill/>
            <a:miter lim="800000"/>
            <a:headEnd/>
            <a:tailEnd/>
          </a:ln>
        </p:spPr>
        <p:txBody>
          <a:bodyPr>
            <a:spAutoFit/>
          </a:bodyPr>
          <a:lstStyle/>
          <a:p>
            <a:pPr marL="342900" indent="-342900">
              <a:spcAft>
                <a:spcPts val="600"/>
              </a:spcAft>
              <a:buFontTx/>
              <a:buAutoNum type="arabicPeriod"/>
            </a:pPr>
            <a:r>
              <a:rPr lang="en-US">
                <a:latin typeface="Calibri" pitchFamily="34" charset="0"/>
              </a:rPr>
              <a:t>multi-district or county-based sharing arrangements (such as in Anderson, Marion, Orangeburg, Spartanburg and York) will be unnecessary and will be eliminated as to the base student funding. For the relatively few districts affected, such multi-district arrangements may have a role in the local board and referendum flexibility funding, after careful thought and planning</a:t>
            </a:r>
          </a:p>
          <a:p>
            <a:pPr marL="342900" indent="-342900">
              <a:spcAft>
                <a:spcPts val="600"/>
              </a:spcAft>
              <a:buFontTx/>
              <a:buAutoNum type="arabicPeriod"/>
            </a:pPr>
            <a:r>
              <a:rPr lang="en-US">
                <a:latin typeface="Calibri" pitchFamily="34" charset="0"/>
              </a:rPr>
              <a:t>the restructuring plan will not affect millage and funding for multi-district vocational schools, alternative schools, schools for the disabled, etc., or non-district county boards</a:t>
            </a:r>
          </a:p>
          <a:p>
            <a:pPr marL="342900" indent="-342900">
              <a:spcAft>
                <a:spcPts val="600"/>
              </a:spcAft>
              <a:buFontTx/>
              <a:buAutoNum type="arabicPeriod"/>
            </a:pPr>
            <a:r>
              <a:rPr lang="en-US">
                <a:latin typeface="Calibri" pitchFamily="34" charset="0"/>
              </a:rPr>
              <a:t>the assessment ratio for manufacturing property will be reduced from 10.5% to 6%</a:t>
            </a:r>
          </a:p>
        </p:txBody>
      </p:sp>
      <p:sp>
        <p:nvSpPr>
          <p:cNvPr id="41991" name="TextBox 6"/>
          <p:cNvSpPr txBox="1">
            <a:spLocks noChangeArrowheads="1"/>
          </p:cNvSpPr>
          <p:nvPr/>
        </p:nvSpPr>
        <p:spPr bwMode="auto">
          <a:xfrm>
            <a:off x="1066800" y="2362200"/>
            <a:ext cx="6400800" cy="461963"/>
          </a:xfrm>
          <a:prstGeom prst="rect">
            <a:avLst/>
          </a:prstGeom>
          <a:noFill/>
          <a:ln w="9525">
            <a:noFill/>
            <a:miter lim="800000"/>
            <a:headEnd/>
            <a:tailEnd/>
          </a:ln>
        </p:spPr>
        <p:txBody>
          <a:bodyPr>
            <a:spAutoFit/>
          </a:bodyPr>
          <a:lstStyle/>
          <a:p>
            <a:r>
              <a:rPr lang="en-US" sz="2400" b="1">
                <a:latin typeface="Calibri" pitchFamily="34" charset="0"/>
              </a:rPr>
              <a:t>other issues</a:t>
            </a:r>
            <a:endParaRPr lang="en-US" i="1">
              <a:latin typeface="Calibri" pitchFamily="34" charset="0"/>
            </a:endParaRPr>
          </a:p>
        </p:txBody>
      </p:sp>
      <p:sp>
        <p:nvSpPr>
          <p:cNvPr id="8" name="Slide Number Placeholder 7"/>
          <p:cNvSpPr>
            <a:spLocks noGrp="1"/>
          </p:cNvSpPr>
          <p:nvPr>
            <p:ph type="sldNum" sz="quarter" idx="12"/>
          </p:nvPr>
        </p:nvSpPr>
        <p:spPr/>
        <p:txBody>
          <a:bodyPr/>
          <a:lstStyle/>
          <a:p>
            <a:pPr>
              <a:defRPr/>
            </a:pPr>
            <a:fld id="{E020B7AC-B4B3-41F8-AD07-5A46EE49FFDD}" type="slidenum">
              <a:rPr lang="en-US" smtClean="0">
                <a:solidFill>
                  <a:schemeClr val="tx1"/>
                </a:solidFill>
              </a:rPr>
              <a:pPr>
                <a:defRPr/>
              </a:pPr>
              <a:t>31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3" name="TextBox 19"/>
          <p:cNvSpPr txBox="1">
            <a:spLocks noChangeArrowheads="1"/>
          </p:cNvSpPr>
          <p:nvPr/>
        </p:nvSpPr>
        <p:spPr bwMode="auto">
          <a:xfrm rot="5400000">
            <a:off x="5672138" y="3005137"/>
            <a:ext cx="60198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other issues</a:t>
            </a:r>
          </a:p>
        </p:txBody>
      </p:sp>
      <p:sp>
        <p:nvSpPr>
          <p:cNvPr id="43014" name="Rectangle 12"/>
          <p:cNvSpPr>
            <a:spLocks noChangeArrowheads="1"/>
          </p:cNvSpPr>
          <p:nvPr/>
        </p:nvSpPr>
        <p:spPr bwMode="auto">
          <a:xfrm>
            <a:off x="914400" y="3155950"/>
            <a:ext cx="6477000" cy="3092450"/>
          </a:xfrm>
          <a:prstGeom prst="rect">
            <a:avLst/>
          </a:prstGeom>
          <a:noFill/>
          <a:ln w="9525">
            <a:noFill/>
            <a:miter lim="800000"/>
            <a:headEnd/>
            <a:tailEnd/>
          </a:ln>
        </p:spPr>
        <p:txBody>
          <a:bodyPr>
            <a:spAutoFit/>
          </a:bodyPr>
          <a:lstStyle/>
          <a:p>
            <a:pPr marL="342900" indent="-342900">
              <a:spcAft>
                <a:spcPts val="600"/>
              </a:spcAft>
              <a:buFontTx/>
              <a:buAutoNum type="arabicPeriod" startAt="4"/>
            </a:pPr>
            <a:r>
              <a:rPr lang="en-US">
                <a:latin typeface="Calibri" pitchFamily="34" charset="0"/>
              </a:rPr>
              <a:t>all sources of revenue for the State Education Funding Program, including Transition Funding, will be collected within the separate, restricted State Education Program Fund</a:t>
            </a:r>
          </a:p>
          <a:p>
            <a:pPr marL="342900" indent="-342900">
              <a:spcAft>
                <a:spcPts val="600"/>
              </a:spcAft>
              <a:buFontTx/>
              <a:buAutoNum type="arabicPeriod" startAt="4"/>
            </a:pPr>
            <a:r>
              <a:rPr lang="en-US">
                <a:latin typeface="Calibri" pitchFamily="34" charset="0"/>
              </a:rPr>
              <a:t>a reserve fund within the State Education Program Fund of 5% will be established over a multi-year period, at a rate of 1/2% per year</a:t>
            </a:r>
          </a:p>
          <a:p>
            <a:pPr marL="342900" indent="-342900">
              <a:spcAft>
                <a:spcPts val="600"/>
              </a:spcAft>
              <a:buFontTx/>
              <a:buAutoNum type="arabicPeriod" startAt="4"/>
            </a:pPr>
            <a:r>
              <a:rPr lang="en-US">
                <a:latin typeface="Calibri" pitchFamily="34" charset="0"/>
              </a:rPr>
              <a:t>categorical funding will be placed within a revised EIA Fund</a:t>
            </a:r>
          </a:p>
          <a:p>
            <a:pPr marL="342900" indent="-342900">
              <a:spcAft>
                <a:spcPts val="600"/>
              </a:spcAft>
              <a:buFontTx/>
              <a:buAutoNum type="arabicPeriod" startAt="4"/>
            </a:pPr>
            <a:r>
              <a:rPr lang="en-US">
                <a:latin typeface="Calibri" pitchFamily="34" charset="0"/>
              </a:rPr>
              <a:t>all districts will be authorized to maintain fiscal year-end unassigned general fund balances of not less than 15% and not more than 30%, consistent with new accounting rules</a:t>
            </a:r>
          </a:p>
        </p:txBody>
      </p:sp>
      <p:sp>
        <p:nvSpPr>
          <p:cNvPr id="43015" name="TextBox 6"/>
          <p:cNvSpPr txBox="1">
            <a:spLocks noChangeArrowheads="1"/>
          </p:cNvSpPr>
          <p:nvPr/>
        </p:nvSpPr>
        <p:spPr bwMode="auto">
          <a:xfrm>
            <a:off x="762000" y="2514600"/>
            <a:ext cx="7391400" cy="461963"/>
          </a:xfrm>
          <a:prstGeom prst="rect">
            <a:avLst/>
          </a:prstGeom>
          <a:noFill/>
          <a:ln w="9525">
            <a:noFill/>
            <a:miter lim="800000"/>
            <a:headEnd/>
            <a:tailEnd/>
          </a:ln>
        </p:spPr>
        <p:txBody>
          <a:bodyPr>
            <a:spAutoFit/>
          </a:bodyPr>
          <a:lstStyle/>
          <a:p>
            <a:r>
              <a:rPr lang="en-US" sz="2400" b="1">
                <a:latin typeface="Calibri" pitchFamily="34" charset="0"/>
              </a:rPr>
              <a:t>other issues</a:t>
            </a:r>
            <a:r>
              <a:rPr lang="en-US" b="1">
                <a:latin typeface="Calibri" pitchFamily="34" charset="0"/>
              </a:rPr>
              <a:t> </a:t>
            </a:r>
            <a:r>
              <a:rPr lang="en-US" i="1">
                <a:latin typeface="Calibri" pitchFamily="34" charset="0"/>
              </a:rPr>
              <a:t>(continued)</a:t>
            </a:r>
          </a:p>
        </p:txBody>
      </p:sp>
      <p:sp>
        <p:nvSpPr>
          <p:cNvPr id="8" name="Slide Number Placeholder 7"/>
          <p:cNvSpPr>
            <a:spLocks noGrp="1"/>
          </p:cNvSpPr>
          <p:nvPr>
            <p:ph type="sldNum" sz="quarter" idx="12"/>
          </p:nvPr>
        </p:nvSpPr>
        <p:spPr/>
        <p:txBody>
          <a:bodyPr/>
          <a:lstStyle/>
          <a:p>
            <a:pPr>
              <a:defRPr/>
            </a:pPr>
            <a:fld id="{8F30B5E1-5ABE-4407-BE09-3E53F6BB7F79}" type="slidenum">
              <a:rPr lang="en-US" smtClean="0">
                <a:solidFill>
                  <a:schemeClr val="tx1"/>
                </a:solidFill>
              </a:rPr>
              <a:pPr>
                <a:defRPr/>
              </a:pPr>
              <a:t>32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2"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7" name="TextBox 6"/>
          <p:cNvSpPr txBox="1">
            <a:spLocks noChangeArrowheads="1"/>
          </p:cNvSpPr>
          <p:nvPr/>
        </p:nvSpPr>
        <p:spPr bwMode="auto">
          <a:xfrm>
            <a:off x="762000" y="2133600"/>
            <a:ext cx="7391400" cy="461963"/>
          </a:xfrm>
          <a:prstGeom prst="rect">
            <a:avLst/>
          </a:prstGeom>
          <a:noFill/>
          <a:ln w="9525">
            <a:noFill/>
            <a:miter lim="800000"/>
            <a:headEnd/>
            <a:tailEnd/>
          </a:ln>
        </p:spPr>
        <p:txBody>
          <a:bodyPr>
            <a:spAutoFit/>
          </a:bodyPr>
          <a:lstStyle/>
          <a:p>
            <a:r>
              <a:rPr lang="en-US" sz="2400" b="1">
                <a:latin typeface="Calibri" pitchFamily="34" charset="0"/>
              </a:rPr>
              <a:t>other issues</a:t>
            </a:r>
            <a:r>
              <a:rPr lang="en-US" b="1">
                <a:latin typeface="Calibri" pitchFamily="34" charset="0"/>
              </a:rPr>
              <a:t> </a:t>
            </a:r>
            <a:r>
              <a:rPr lang="en-US" i="1">
                <a:latin typeface="Calibri" pitchFamily="34" charset="0"/>
              </a:rPr>
              <a:t>(continued)</a:t>
            </a:r>
          </a:p>
        </p:txBody>
      </p:sp>
      <p:sp>
        <p:nvSpPr>
          <p:cNvPr id="44038"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other issues</a:t>
            </a:r>
          </a:p>
        </p:txBody>
      </p:sp>
      <p:sp>
        <p:nvSpPr>
          <p:cNvPr id="44039" name="Rectangle 12"/>
          <p:cNvSpPr>
            <a:spLocks noChangeArrowheads="1"/>
          </p:cNvSpPr>
          <p:nvPr/>
        </p:nvSpPr>
        <p:spPr bwMode="auto">
          <a:xfrm>
            <a:off x="914400" y="2743200"/>
            <a:ext cx="6477000" cy="3846513"/>
          </a:xfrm>
          <a:prstGeom prst="rect">
            <a:avLst/>
          </a:prstGeom>
          <a:noFill/>
          <a:ln w="9525">
            <a:noFill/>
            <a:miter lim="800000"/>
            <a:headEnd/>
            <a:tailEnd/>
          </a:ln>
        </p:spPr>
        <p:txBody>
          <a:bodyPr>
            <a:spAutoFit/>
          </a:bodyPr>
          <a:lstStyle/>
          <a:p>
            <a:pPr marL="342900" indent="-342900">
              <a:spcAft>
                <a:spcPts val="600"/>
              </a:spcAft>
              <a:buFontTx/>
              <a:buAutoNum type="arabicPeriod" startAt="8"/>
            </a:pPr>
            <a:r>
              <a:rPr lang="en-US">
                <a:latin typeface="Calibri" pitchFamily="34" charset="0"/>
              </a:rPr>
              <a:t>property taxes levied under local flexibility funding will apply to new FILOT agreements or amendments within all multi-county parks for millage in excess of 100 mills, subject to restrictions on county authority to grant credits and to divert revenue derived from the school districts' local flexibility tax rate (board and referendum)</a:t>
            </a:r>
          </a:p>
          <a:p>
            <a:pPr marL="342900" indent="-342900">
              <a:spcAft>
                <a:spcPts val="600"/>
              </a:spcAft>
              <a:buFontTx/>
              <a:buAutoNum type="arabicPeriod" startAt="8"/>
            </a:pPr>
            <a:r>
              <a:rPr lang="en-US">
                <a:latin typeface="Calibri" pitchFamily="34" charset="0"/>
              </a:rPr>
              <a:t>EFRA will include the School Facilities Infrastructure Act previously proposed</a:t>
            </a:r>
          </a:p>
          <a:p>
            <a:pPr marL="342900" indent="-342900">
              <a:spcAft>
                <a:spcPts val="600"/>
              </a:spcAft>
              <a:buFontTx/>
              <a:buAutoNum type="arabicPeriod" startAt="8"/>
            </a:pPr>
            <a:r>
              <a:rPr lang="en-US">
                <a:latin typeface="Calibri" pitchFamily="34" charset="0"/>
              </a:rPr>
              <a:t>EFRA creates an education finance review committee to report every five years to the general assembly with an analysis and evaluation of the finance program, with recommendations for change to help check the tendency to make inconsistent changes over the years and correct imbalances and distortions</a:t>
            </a:r>
          </a:p>
        </p:txBody>
      </p:sp>
      <p:sp>
        <p:nvSpPr>
          <p:cNvPr id="8" name="Slide Number Placeholder 7"/>
          <p:cNvSpPr>
            <a:spLocks noGrp="1"/>
          </p:cNvSpPr>
          <p:nvPr>
            <p:ph type="sldNum" sz="quarter" idx="12"/>
          </p:nvPr>
        </p:nvSpPr>
        <p:spPr/>
        <p:txBody>
          <a:bodyPr/>
          <a:lstStyle/>
          <a:p>
            <a:pPr>
              <a:defRPr/>
            </a:pPr>
            <a:fld id="{EC303D06-2D1B-4998-B04A-A0D5BC7FD855}" type="slidenum">
              <a:rPr lang="en-US" smtClean="0">
                <a:solidFill>
                  <a:schemeClr val="tx1"/>
                </a:solidFill>
              </a:rPr>
              <a:pPr>
                <a:defRPr/>
              </a:pPr>
              <a:t>33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0" name="TextBox 6"/>
          <p:cNvSpPr txBox="1">
            <a:spLocks noChangeArrowheads="1"/>
          </p:cNvSpPr>
          <p:nvPr/>
        </p:nvSpPr>
        <p:spPr bwMode="auto">
          <a:xfrm>
            <a:off x="838200" y="2971800"/>
            <a:ext cx="2438400" cy="461963"/>
          </a:xfrm>
          <a:prstGeom prst="rect">
            <a:avLst/>
          </a:prstGeom>
          <a:noFill/>
          <a:ln w="9525">
            <a:noFill/>
            <a:miter lim="800000"/>
            <a:headEnd/>
            <a:tailEnd/>
          </a:ln>
        </p:spPr>
        <p:txBody>
          <a:bodyPr>
            <a:spAutoFit/>
          </a:bodyPr>
          <a:lstStyle/>
          <a:p>
            <a:r>
              <a:rPr lang="en-US" sz="2400" b="1">
                <a:latin typeface="Calibri" pitchFamily="34" charset="0"/>
              </a:rPr>
              <a:t>spreadsheets</a:t>
            </a:r>
          </a:p>
        </p:txBody>
      </p:sp>
      <p:pic>
        <p:nvPicPr>
          <p:cNvPr id="45061" name="Picture 6" descr="spreadsheets.bmp"/>
          <p:cNvPicPr>
            <a:picLocks noChangeAspect="1"/>
          </p:cNvPicPr>
          <p:nvPr/>
        </p:nvPicPr>
        <p:blipFill>
          <a:blip r:embed="rId2" cstate="print"/>
          <a:srcRect/>
          <a:stretch>
            <a:fillRect/>
          </a:stretch>
        </p:blipFill>
        <p:spPr bwMode="auto">
          <a:xfrm>
            <a:off x="2971800" y="227013"/>
            <a:ext cx="5181600" cy="6630987"/>
          </a:xfrm>
          <a:prstGeom prst="rect">
            <a:avLst/>
          </a:prstGeom>
          <a:noFill/>
          <a:ln w="12700">
            <a:solidFill>
              <a:srgbClr val="234191"/>
            </a:solidFill>
            <a:miter lim="800000"/>
            <a:headEnd/>
            <a:tailEnd/>
          </a:ln>
        </p:spPr>
      </p:pic>
      <p:sp>
        <p:nvSpPr>
          <p:cNvPr id="8" name="Slide Number Placeholder 7"/>
          <p:cNvSpPr>
            <a:spLocks noGrp="1"/>
          </p:cNvSpPr>
          <p:nvPr>
            <p:ph type="sldNum" sz="quarter" idx="12"/>
          </p:nvPr>
        </p:nvSpPr>
        <p:spPr/>
        <p:txBody>
          <a:bodyPr/>
          <a:lstStyle/>
          <a:p>
            <a:pPr>
              <a:defRPr/>
            </a:pPr>
            <a:fld id="{E94DEC76-65EF-492D-B4E9-D10B16435183}" type="slidenum">
              <a:rPr lang="en-US" smtClean="0">
                <a:solidFill>
                  <a:schemeClr val="tx1"/>
                </a:solidFill>
              </a:rPr>
              <a:pPr>
                <a:defRPr/>
              </a:pPr>
              <a:t>34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5"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next steps</a:t>
            </a:r>
          </a:p>
        </p:txBody>
      </p:sp>
      <p:sp>
        <p:nvSpPr>
          <p:cNvPr id="46086" name="Rectangle 12"/>
          <p:cNvSpPr>
            <a:spLocks noChangeArrowheads="1"/>
          </p:cNvSpPr>
          <p:nvPr/>
        </p:nvSpPr>
        <p:spPr bwMode="auto">
          <a:xfrm>
            <a:off x="457200" y="3276600"/>
            <a:ext cx="7391400" cy="1092200"/>
          </a:xfrm>
          <a:prstGeom prst="rect">
            <a:avLst/>
          </a:prstGeom>
          <a:noFill/>
          <a:ln w="9525">
            <a:noFill/>
            <a:miter lim="800000"/>
            <a:headEnd/>
            <a:tailEnd/>
          </a:ln>
        </p:spPr>
        <p:txBody>
          <a:bodyPr>
            <a:spAutoFit/>
          </a:bodyPr>
          <a:lstStyle/>
          <a:p>
            <a:pPr marL="342900" indent="-342900">
              <a:spcAft>
                <a:spcPts val="600"/>
              </a:spcAft>
              <a:buFontTx/>
              <a:buAutoNum type="arabicPeriod"/>
            </a:pPr>
            <a:r>
              <a:rPr lang="en-US" sz="2000">
                <a:latin typeface="Calibri" pitchFamily="34" charset="0"/>
              </a:rPr>
              <a:t>update data using 2009-10 audited data, compare closely to the 2010-11 budget, and prepare projections for future years</a:t>
            </a:r>
          </a:p>
          <a:p>
            <a:pPr marL="342900" indent="-342900">
              <a:spcAft>
                <a:spcPts val="600"/>
              </a:spcAft>
              <a:buFontTx/>
              <a:buAutoNum type="arabicPeriod"/>
            </a:pPr>
            <a:r>
              <a:rPr lang="en-US" sz="2000">
                <a:latin typeface="Calibri" pitchFamily="34" charset="0"/>
              </a:rPr>
              <a:t>after evaluation and criticism, revise the plan to make it better</a:t>
            </a:r>
          </a:p>
        </p:txBody>
      </p:sp>
      <p:sp>
        <p:nvSpPr>
          <p:cNvPr id="46087" name="TextBox 6"/>
          <p:cNvSpPr txBox="1">
            <a:spLocks noChangeArrowheads="1"/>
          </p:cNvSpPr>
          <p:nvPr/>
        </p:nvSpPr>
        <p:spPr bwMode="auto">
          <a:xfrm>
            <a:off x="762000" y="2586038"/>
            <a:ext cx="7391400" cy="461962"/>
          </a:xfrm>
          <a:prstGeom prst="rect">
            <a:avLst/>
          </a:prstGeom>
          <a:noFill/>
          <a:ln w="9525">
            <a:noFill/>
            <a:miter lim="800000"/>
            <a:headEnd/>
            <a:tailEnd/>
          </a:ln>
        </p:spPr>
        <p:txBody>
          <a:bodyPr>
            <a:spAutoFit/>
          </a:bodyPr>
          <a:lstStyle/>
          <a:p>
            <a:r>
              <a:rPr lang="en-US" sz="2400" b="1">
                <a:latin typeface="Calibri" pitchFamily="34" charset="0"/>
              </a:rPr>
              <a:t>next steps</a:t>
            </a:r>
            <a:endParaRPr lang="en-US" i="1">
              <a:latin typeface="Calibri" pitchFamily="34" charset="0"/>
            </a:endParaRPr>
          </a:p>
        </p:txBody>
      </p:sp>
      <p:sp>
        <p:nvSpPr>
          <p:cNvPr id="9" name="Slide Number Placeholder 8"/>
          <p:cNvSpPr>
            <a:spLocks noGrp="1"/>
          </p:cNvSpPr>
          <p:nvPr>
            <p:ph type="sldNum" sz="quarter" idx="12"/>
          </p:nvPr>
        </p:nvSpPr>
        <p:spPr/>
        <p:txBody>
          <a:bodyPr/>
          <a:lstStyle/>
          <a:p>
            <a:pPr>
              <a:defRPr/>
            </a:pPr>
            <a:fld id="{4F79F24E-B8C2-4BED-9695-D27D4B1AC5C8}" type="slidenum">
              <a:rPr lang="en-US" smtClean="0">
                <a:solidFill>
                  <a:schemeClr val="tx1"/>
                </a:solidFill>
              </a:rPr>
              <a:pPr>
                <a:defRPr/>
              </a:pPr>
              <a:t>35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1" name="TextBox 6"/>
          <p:cNvSpPr txBox="1">
            <a:spLocks noChangeArrowheads="1"/>
          </p:cNvSpPr>
          <p:nvPr/>
        </p:nvSpPr>
        <p:spPr bwMode="auto">
          <a:xfrm>
            <a:off x="533400" y="2819400"/>
            <a:ext cx="69342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4342" name="Rectangle 17"/>
          <p:cNvSpPr>
            <a:spLocks noChangeArrowheads="1"/>
          </p:cNvSpPr>
          <p:nvPr/>
        </p:nvSpPr>
        <p:spPr bwMode="auto">
          <a:xfrm>
            <a:off x="1524000" y="3429000"/>
            <a:ext cx="5105400" cy="708025"/>
          </a:xfrm>
          <a:prstGeom prst="rect">
            <a:avLst/>
          </a:prstGeom>
          <a:noFill/>
          <a:ln w="9525">
            <a:noFill/>
            <a:miter lim="800000"/>
            <a:headEnd/>
            <a:tailEnd/>
          </a:ln>
        </p:spPr>
        <p:txBody>
          <a:bodyPr>
            <a:spAutoFit/>
          </a:bodyPr>
          <a:lstStyle/>
          <a:p>
            <a:pPr marL="457200" indent="-457200">
              <a:buFont typeface="Calibri" pitchFamily="34" charset="0"/>
              <a:buAutoNum type="arabicParenR"/>
            </a:pPr>
            <a:r>
              <a:rPr lang="en-US" sz="2000" b="1">
                <a:latin typeface="Calibri" pitchFamily="34" charset="0"/>
              </a:rPr>
              <a:t>limits on increases in value:  15% reassessment cap … examples: </a:t>
            </a:r>
          </a:p>
        </p:txBody>
      </p:sp>
      <p:sp>
        <p:nvSpPr>
          <p:cNvPr id="14343" name="TextBox 18"/>
          <p:cNvSpPr txBox="1">
            <a:spLocks noChangeArrowheads="1"/>
          </p:cNvSpPr>
          <p:nvPr/>
        </p:nvSpPr>
        <p:spPr bwMode="auto">
          <a:xfrm>
            <a:off x="1752600" y="4267200"/>
            <a:ext cx="304800" cy="923925"/>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a:latin typeface="Calibri" pitchFamily="34" charset="0"/>
            </a:endParaRPr>
          </a:p>
          <a:p>
            <a:pPr algn="r"/>
            <a:r>
              <a:rPr lang="en-US">
                <a:latin typeface="Calibri" pitchFamily="34" charset="0"/>
              </a:rPr>
              <a:t>»</a:t>
            </a:r>
          </a:p>
        </p:txBody>
      </p:sp>
      <p:sp>
        <p:nvSpPr>
          <p:cNvPr id="14344" name="Rectangle 8"/>
          <p:cNvSpPr>
            <a:spLocks noChangeArrowheads="1"/>
          </p:cNvSpPr>
          <p:nvPr/>
        </p:nvSpPr>
        <p:spPr bwMode="auto">
          <a:xfrm>
            <a:off x="2057400" y="4238625"/>
            <a:ext cx="4953000" cy="1323975"/>
          </a:xfrm>
          <a:prstGeom prst="rect">
            <a:avLst/>
          </a:prstGeom>
          <a:noFill/>
          <a:ln w="9525">
            <a:noFill/>
            <a:miter lim="800000"/>
            <a:headEnd/>
            <a:tailEnd/>
          </a:ln>
        </p:spPr>
        <p:txBody>
          <a:bodyPr>
            <a:spAutoFit/>
          </a:bodyPr>
          <a:lstStyle/>
          <a:p>
            <a:r>
              <a:rPr lang="en-US" sz="2000">
                <a:latin typeface="Calibri" pitchFamily="34" charset="0"/>
              </a:rPr>
              <a:t>Richland One - $1 billion in FMV lost = $6.4 million annual operating funds</a:t>
            </a:r>
          </a:p>
          <a:p>
            <a:r>
              <a:rPr lang="en-US" sz="2000">
                <a:latin typeface="Calibri" pitchFamily="34" charset="0"/>
              </a:rPr>
              <a:t>Berkeley - $600 million in FMV lost = $3.4 million annual operating funds</a:t>
            </a:r>
          </a:p>
        </p:txBody>
      </p:sp>
      <p:sp>
        <p:nvSpPr>
          <p:cNvPr id="14345" name="TextBox 19"/>
          <p:cNvSpPr txBox="1">
            <a:spLocks noChangeArrowheads="1"/>
          </p:cNvSpPr>
          <p:nvPr/>
        </p:nvSpPr>
        <p:spPr bwMode="auto">
          <a:xfrm rot="5400000">
            <a:off x="5900738" y="30813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1" name="Slide Number Placeholder 10"/>
          <p:cNvSpPr>
            <a:spLocks noGrp="1"/>
          </p:cNvSpPr>
          <p:nvPr>
            <p:ph type="sldNum" sz="quarter" idx="12"/>
          </p:nvPr>
        </p:nvSpPr>
        <p:spPr/>
        <p:txBody>
          <a:bodyPr/>
          <a:lstStyle/>
          <a:p>
            <a:pPr>
              <a:defRPr/>
            </a:pPr>
            <a:fld id="{2A68F7F4-D64B-4122-AEBA-8A66783D6796}" type="slidenum">
              <a:rPr lang="en-US" smtClean="0">
                <a:solidFill>
                  <a:schemeClr val="tx1"/>
                </a:solidFill>
              </a:rPr>
              <a:pPr>
                <a:defRPr/>
              </a:pPr>
              <a:t>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6"/>
          <p:cNvSpPr txBox="1">
            <a:spLocks noChangeArrowheads="1"/>
          </p:cNvSpPr>
          <p:nvPr/>
        </p:nvSpPr>
        <p:spPr bwMode="auto">
          <a:xfrm>
            <a:off x="457200" y="2819400"/>
            <a:ext cx="67056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5366" name="Rectangle 17"/>
          <p:cNvSpPr>
            <a:spLocks noChangeArrowheads="1"/>
          </p:cNvSpPr>
          <p:nvPr/>
        </p:nvSpPr>
        <p:spPr bwMode="auto">
          <a:xfrm>
            <a:off x="1524000" y="3429000"/>
            <a:ext cx="5105400" cy="708025"/>
          </a:xfrm>
          <a:prstGeom prst="rect">
            <a:avLst/>
          </a:prstGeom>
          <a:noFill/>
          <a:ln w="9525">
            <a:noFill/>
            <a:miter lim="800000"/>
            <a:headEnd/>
            <a:tailEnd/>
          </a:ln>
        </p:spPr>
        <p:txBody>
          <a:bodyPr>
            <a:spAutoFit/>
          </a:bodyPr>
          <a:lstStyle/>
          <a:p>
            <a:pPr marL="457200" indent="-457200">
              <a:buFont typeface="Calibri" pitchFamily="34" charset="0"/>
              <a:buAutoNum type="arabicParenR" startAt="2"/>
            </a:pPr>
            <a:r>
              <a:rPr lang="en-US" sz="2000" b="1">
                <a:latin typeface="Calibri" pitchFamily="34" charset="0"/>
              </a:rPr>
              <a:t>more exemptions, especially homestead and multi-county parks… examples: </a:t>
            </a:r>
          </a:p>
        </p:txBody>
      </p:sp>
      <p:sp>
        <p:nvSpPr>
          <p:cNvPr id="15367" name="TextBox 18"/>
          <p:cNvSpPr txBox="1">
            <a:spLocks noChangeArrowheads="1"/>
          </p:cNvSpPr>
          <p:nvPr/>
        </p:nvSpPr>
        <p:spPr bwMode="auto">
          <a:xfrm>
            <a:off x="1676400" y="4267200"/>
            <a:ext cx="304800" cy="1292225"/>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a:latin typeface="Calibri" pitchFamily="34" charset="0"/>
            </a:endParaRPr>
          </a:p>
          <a:p>
            <a:pPr algn="r"/>
            <a:endParaRPr lang="en-US">
              <a:latin typeface="Calibri" pitchFamily="34" charset="0"/>
            </a:endParaRPr>
          </a:p>
          <a:p>
            <a:pPr algn="r"/>
            <a:endParaRPr lang="en-US" sz="600">
              <a:latin typeface="Calibri" pitchFamily="34" charset="0"/>
            </a:endParaRPr>
          </a:p>
          <a:p>
            <a:pPr algn="r"/>
            <a:r>
              <a:rPr lang="en-US">
                <a:latin typeface="Calibri" pitchFamily="34" charset="0"/>
              </a:rPr>
              <a:t>»</a:t>
            </a:r>
          </a:p>
        </p:txBody>
      </p:sp>
      <p:sp>
        <p:nvSpPr>
          <p:cNvPr id="15368" name="Rectangle 8"/>
          <p:cNvSpPr>
            <a:spLocks noChangeArrowheads="1"/>
          </p:cNvSpPr>
          <p:nvPr/>
        </p:nvSpPr>
        <p:spPr bwMode="auto">
          <a:xfrm>
            <a:off x="2057400" y="4233863"/>
            <a:ext cx="4953000" cy="1938337"/>
          </a:xfrm>
          <a:prstGeom prst="rect">
            <a:avLst/>
          </a:prstGeom>
          <a:noFill/>
          <a:ln w="9525">
            <a:noFill/>
            <a:miter lim="800000"/>
            <a:headEnd/>
            <a:tailEnd/>
          </a:ln>
        </p:spPr>
        <p:txBody>
          <a:bodyPr>
            <a:spAutoFit/>
          </a:bodyPr>
          <a:lstStyle/>
          <a:p>
            <a:r>
              <a:rPr lang="en-US" sz="2000">
                <a:latin typeface="Calibri" pitchFamily="34" charset="0"/>
              </a:rPr>
              <a:t>statewide homestead in 2008-2009 = $163 billion in FMV lost ($6.5 billion in assessed value)</a:t>
            </a:r>
          </a:p>
          <a:p>
            <a:r>
              <a:rPr lang="en-US" sz="2000">
                <a:latin typeface="Calibri" pitchFamily="34" charset="0"/>
              </a:rPr>
              <a:t>multi-county parks:  Berkeley – 100% property tax credit for 15 years on a new investment</a:t>
            </a:r>
          </a:p>
        </p:txBody>
      </p:sp>
      <p:sp>
        <p:nvSpPr>
          <p:cNvPr id="15369" name="TextBox 19"/>
          <p:cNvSpPr txBox="1">
            <a:spLocks noChangeArrowheads="1"/>
          </p:cNvSpPr>
          <p:nvPr/>
        </p:nvSpPr>
        <p:spPr bwMode="auto">
          <a:xfrm rot="5400000">
            <a:off x="5900738" y="33099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1" name="Slide Number Placeholder 10"/>
          <p:cNvSpPr>
            <a:spLocks noGrp="1"/>
          </p:cNvSpPr>
          <p:nvPr>
            <p:ph type="sldNum" sz="quarter" idx="12"/>
          </p:nvPr>
        </p:nvSpPr>
        <p:spPr/>
        <p:txBody>
          <a:bodyPr/>
          <a:lstStyle/>
          <a:p>
            <a:pPr>
              <a:defRPr/>
            </a:pPr>
            <a:fld id="{8AFD61E1-17DD-4841-9795-401D0FFE1776}" type="slidenum">
              <a:rPr lang="en-US" smtClean="0">
                <a:solidFill>
                  <a:schemeClr val="tx1"/>
                </a:solidFill>
              </a:rPr>
              <a:pPr>
                <a:defRPr/>
              </a:pPr>
              <a:t>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6"/>
          <p:cNvSpPr txBox="1">
            <a:spLocks noChangeArrowheads="1"/>
          </p:cNvSpPr>
          <p:nvPr/>
        </p:nvSpPr>
        <p:spPr bwMode="auto">
          <a:xfrm>
            <a:off x="609600" y="2819400"/>
            <a:ext cx="65532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6390" name="Rectangle 17"/>
          <p:cNvSpPr>
            <a:spLocks noChangeArrowheads="1"/>
          </p:cNvSpPr>
          <p:nvPr/>
        </p:nvSpPr>
        <p:spPr bwMode="auto">
          <a:xfrm>
            <a:off x="1524000" y="3429000"/>
            <a:ext cx="5105400" cy="646113"/>
          </a:xfrm>
          <a:prstGeom prst="rect">
            <a:avLst/>
          </a:prstGeom>
          <a:noFill/>
          <a:ln w="9525">
            <a:noFill/>
            <a:miter lim="800000"/>
            <a:headEnd/>
            <a:tailEnd/>
          </a:ln>
        </p:spPr>
        <p:txBody>
          <a:bodyPr>
            <a:spAutoFit/>
          </a:bodyPr>
          <a:lstStyle/>
          <a:p>
            <a:pPr marL="342900" indent="-342900">
              <a:buFont typeface="Calibri" pitchFamily="34" charset="0"/>
              <a:buAutoNum type="arabicParenR" startAt="3"/>
            </a:pPr>
            <a:r>
              <a:rPr lang="en-US" b="1">
                <a:latin typeface="Calibri" pitchFamily="34" charset="0"/>
              </a:rPr>
              <a:t>homestead reimbursements limited at amounts less than what taxes would be:</a:t>
            </a:r>
          </a:p>
        </p:txBody>
      </p:sp>
      <p:sp>
        <p:nvSpPr>
          <p:cNvPr id="16391" name="TextBox 18"/>
          <p:cNvSpPr txBox="1">
            <a:spLocks noChangeArrowheads="1"/>
          </p:cNvSpPr>
          <p:nvPr/>
        </p:nvSpPr>
        <p:spPr bwMode="auto">
          <a:xfrm>
            <a:off x="1524000" y="4227513"/>
            <a:ext cx="304800" cy="954087"/>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a:latin typeface="Calibri" pitchFamily="34" charset="0"/>
            </a:endParaRPr>
          </a:p>
          <a:p>
            <a:pPr algn="r"/>
            <a:endParaRPr lang="en-US" sz="200">
              <a:latin typeface="Calibri" pitchFamily="34" charset="0"/>
            </a:endParaRPr>
          </a:p>
          <a:p>
            <a:pPr algn="r"/>
            <a:r>
              <a:rPr lang="en-US">
                <a:latin typeface="Calibri" pitchFamily="34" charset="0"/>
              </a:rPr>
              <a:t>»</a:t>
            </a:r>
          </a:p>
        </p:txBody>
      </p:sp>
      <p:sp>
        <p:nvSpPr>
          <p:cNvPr id="16392" name="Rectangle 8"/>
          <p:cNvSpPr>
            <a:spLocks noChangeArrowheads="1"/>
          </p:cNvSpPr>
          <p:nvPr/>
        </p:nvSpPr>
        <p:spPr bwMode="auto">
          <a:xfrm>
            <a:off x="1905000" y="4191000"/>
            <a:ext cx="4953000" cy="1016000"/>
          </a:xfrm>
          <a:prstGeom prst="rect">
            <a:avLst/>
          </a:prstGeom>
          <a:noFill/>
          <a:ln w="9525">
            <a:noFill/>
            <a:miter lim="800000"/>
            <a:headEnd/>
            <a:tailEnd/>
          </a:ln>
        </p:spPr>
        <p:txBody>
          <a:bodyPr>
            <a:spAutoFit/>
          </a:bodyPr>
          <a:lstStyle/>
          <a:p>
            <a:r>
              <a:rPr lang="en-US" sz="2000">
                <a:latin typeface="Calibri" pitchFamily="34" charset="0"/>
              </a:rPr>
              <a:t>(homestead value x operating rate) – reimbursements (tiers 1, 2 &amp; 3) = $63 million loss in 2008-2009 (2nd year of Act 388)</a:t>
            </a:r>
          </a:p>
        </p:txBody>
      </p:sp>
      <p:sp>
        <p:nvSpPr>
          <p:cNvPr id="16393"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1" name="Slide Number Placeholder 10"/>
          <p:cNvSpPr>
            <a:spLocks noGrp="1"/>
          </p:cNvSpPr>
          <p:nvPr>
            <p:ph type="sldNum" sz="quarter" idx="12"/>
          </p:nvPr>
        </p:nvSpPr>
        <p:spPr/>
        <p:txBody>
          <a:bodyPr/>
          <a:lstStyle/>
          <a:p>
            <a:pPr>
              <a:defRPr/>
            </a:pPr>
            <a:fld id="{0BEE9D6E-E40B-4C57-B3ED-7CB108F8D178}" type="slidenum">
              <a:rPr lang="en-US" smtClean="0">
                <a:solidFill>
                  <a:schemeClr val="tx1"/>
                </a:solidFill>
              </a:rPr>
              <a:pPr>
                <a:defRPr/>
              </a:pPr>
              <a:t>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3" name="TextBox 6"/>
          <p:cNvSpPr txBox="1">
            <a:spLocks noChangeArrowheads="1"/>
          </p:cNvSpPr>
          <p:nvPr/>
        </p:nvSpPr>
        <p:spPr bwMode="auto">
          <a:xfrm>
            <a:off x="457200" y="2819400"/>
            <a:ext cx="65532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7414" name="Rectangle 17"/>
          <p:cNvSpPr>
            <a:spLocks noChangeArrowheads="1"/>
          </p:cNvSpPr>
          <p:nvPr/>
        </p:nvSpPr>
        <p:spPr bwMode="auto">
          <a:xfrm>
            <a:off x="1524000" y="3429000"/>
            <a:ext cx="5105400" cy="708025"/>
          </a:xfrm>
          <a:prstGeom prst="rect">
            <a:avLst/>
          </a:prstGeom>
          <a:noFill/>
          <a:ln w="9525">
            <a:noFill/>
            <a:miter lim="800000"/>
            <a:headEnd/>
            <a:tailEnd/>
          </a:ln>
        </p:spPr>
        <p:txBody>
          <a:bodyPr>
            <a:spAutoFit/>
          </a:bodyPr>
          <a:lstStyle/>
          <a:p>
            <a:pPr marL="457200" indent="-457200">
              <a:buFont typeface="Calibri" pitchFamily="34" charset="0"/>
              <a:buAutoNum type="arabicParenR" startAt="4"/>
            </a:pPr>
            <a:r>
              <a:rPr lang="en-US" sz="2000" b="1">
                <a:latin typeface="Calibri" pitchFamily="34" charset="0"/>
              </a:rPr>
              <a:t>property tax millage rates limited to CPI plus all-age population growth</a:t>
            </a:r>
          </a:p>
        </p:txBody>
      </p:sp>
      <p:sp>
        <p:nvSpPr>
          <p:cNvPr id="17415" name="TextBox 19"/>
          <p:cNvSpPr txBox="1">
            <a:spLocks noChangeArrowheads="1"/>
          </p:cNvSpPr>
          <p:nvPr/>
        </p:nvSpPr>
        <p:spPr bwMode="auto">
          <a:xfrm rot="5400000">
            <a:off x="5900738" y="33099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7416" name="TextBox 9"/>
          <p:cNvSpPr txBox="1">
            <a:spLocks noChangeArrowheads="1"/>
          </p:cNvSpPr>
          <p:nvPr/>
        </p:nvSpPr>
        <p:spPr bwMode="auto">
          <a:xfrm>
            <a:off x="1752600" y="4273550"/>
            <a:ext cx="304800" cy="984250"/>
          </a:xfrm>
          <a:prstGeom prst="rect">
            <a:avLst/>
          </a:prstGeom>
          <a:noFill/>
          <a:ln w="9525">
            <a:noFill/>
            <a:miter lim="800000"/>
            <a:headEnd/>
            <a:tailEnd/>
          </a:ln>
        </p:spPr>
        <p:txBody>
          <a:bodyPr>
            <a:spAutoFit/>
          </a:bodyPr>
          <a:lstStyle/>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a:p>
            <a:pPr algn="r"/>
            <a:endParaRPr lang="en-US" sz="200">
              <a:latin typeface="Calibri" pitchFamily="34" charset="0"/>
            </a:endParaRPr>
          </a:p>
          <a:p>
            <a:pPr algn="r"/>
            <a:r>
              <a:rPr lang="en-US">
                <a:latin typeface="Calibri" pitchFamily="34" charset="0"/>
              </a:rPr>
              <a:t>»</a:t>
            </a:r>
          </a:p>
        </p:txBody>
      </p:sp>
      <p:sp>
        <p:nvSpPr>
          <p:cNvPr id="17417" name="Rectangle 10"/>
          <p:cNvSpPr>
            <a:spLocks noChangeArrowheads="1"/>
          </p:cNvSpPr>
          <p:nvPr/>
        </p:nvSpPr>
        <p:spPr bwMode="auto">
          <a:xfrm>
            <a:off x="2057400" y="4238625"/>
            <a:ext cx="4953000" cy="1323975"/>
          </a:xfrm>
          <a:prstGeom prst="rect">
            <a:avLst/>
          </a:prstGeom>
          <a:noFill/>
          <a:ln w="9525">
            <a:noFill/>
            <a:miter lim="800000"/>
            <a:headEnd/>
            <a:tailEnd/>
          </a:ln>
        </p:spPr>
        <p:txBody>
          <a:bodyPr>
            <a:spAutoFit/>
          </a:bodyPr>
          <a:lstStyle/>
          <a:p>
            <a:r>
              <a:rPr lang="en-US" sz="2000">
                <a:latin typeface="Calibri" pitchFamily="34" charset="0"/>
              </a:rPr>
              <a:t>if you don't use it, you lose it</a:t>
            </a:r>
          </a:p>
          <a:p>
            <a:r>
              <a:rPr lang="en-US" sz="2000">
                <a:latin typeface="Calibri" pitchFamily="34" charset="0"/>
              </a:rPr>
              <a:t>population estimates were too low</a:t>
            </a:r>
          </a:p>
          <a:p>
            <a:r>
              <a:rPr lang="en-US" sz="2000">
                <a:latin typeface="Calibri" pitchFamily="34" charset="0"/>
              </a:rPr>
              <a:t>no adjustment for loss of state revenue or state-required increases in cost</a:t>
            </a:r>
          </a:p>
        </p:txBody>
      </p:sp>
      <p:sp>
        <p:nvSpPr>
          <p:cNvPr id="11" name="Slide Number Placeholder 10"/>
          <p:cNvSpPr>
            <a:spLocks noGrp="1"/>
          </p:cNvSpPr>
          <p:nvPr>
            <p:ph type="sldNum" sz="quarter" idx="12"/>
          </p:nvPr>
        </p:nvSpPr>
        <p:spPr/>
        <p:txBody>
          <a:bodyPr/>
          <a:lstStyle/>
          <a:p>
            <a:pPr>
              <a:defRPr/>
            </a:pPr>
            <a:fld id="{059883C3-16A6-46F1-8111-A86AD659C286}" type="slidenum">
              <a:rPr lang="en-US" smtClean="0">
                <a:solidFill>
                  <a:schemeClr val="tx1"/>
                </a:solidFill>
              </a:rPr>
              <a:pPr>
                <a:defRPr/>
              </a:pPr>
              <a:t>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7" name="TextBox 6"/>
          <p:cNvSpPr txBox="1">
            <a:spLocks noChangeArrowheads="1"/>
          </p:cNvSpPr>
          <p:nvPr/>
        </p:nvSpPr>
        <p:spPr bwMode="auto">
          <a:xfrm>
            <a:off x="381000" y="2819400"/>
            <a:ext cx="65532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8438" name="Rectangle 17"/>
          <p:cNvSpPr>
            <a:spLocks noChangeArrowheads="1"/>
          </p:cNvSpPr>
          <p:nvPr/>
        </p:nvSpPr>
        <p:spPr bwMode="auto">
          <a:xfrm>
            <a:off x="1524000" y="3429000"/>
            <a:ext cx="5105400" cy="1016000"/>
          </a:xfrm>
          <a:prstGeom prst="rect">
            <a:avLst/>
          </a:prstGeom>
          <a:noFill/>
          <a:ln w="9525">
            <a:noFill/>
            <a:miter lim="800000"/>
            <a:headEnd/>
            <a:tailEnd/>
          </a:ln>
        </p:spPr>
        <p:txBody>
          <a:bodyPr>
            <a:spAutoFit/>
          </a:bodyPr>
          <a:lstStyle/>
          <a:p>
            <a:pPr marL="457200" indent="-457200">
              <a:buFont typeface="Calibri" pitchFamily="34" charset="0"/>
              <a:buAutoNum type="arabicParenR" startAt="5"/>
            </a:pPr>
            <a:r>
              <a:rPr lang="en-US" sz="2000" b="1">
                <a:latin typeface="Calibri" pitchFamily="34" charset="0"/>
              </a:rPr>
              <a:t>school operating revenue used for county purposes through multi-county park scheme</a:t>
            </a:r>
          </a:p>
        </p:txBody>
      </p:sp>
      <p:sp>
        <p:nvSpPr>
          <p:cNvPr id="18439" name="TextBox 19"/>
          <p:cNvSpPr txBox="1">
            <a:spLocks noChangeArrowheads="1"/>
          </p:cNvSpPr>
          <p:nvPr/>
        </p:nvSpPr>
        <p:spPr bwMode="auto">
          <a:xfrm rot="5400000">
            <a:off x="5900738" y="32337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18440" name="TextBox 11"/>
          <p:cNvSpPr txBox="1">
            <a:spLocks noChangeArrowheads="1"/>
          </p:cNvSpPr>
          <p:nvPr/>
        </p:nvSpPr>
        <p:spPr bwMode="auto">
          <a:xfrm>
            <a:off x="1828800" y="4506913"/>
            <a:ext cx="304800" cy="369887"/>
          </a:xfrm>
          <a:prstGeom prst="rect">
            <a:avLst/>
          </a:prstGeom>
          <a:noFill/>
          <a:ln w="9525">
            <a:noFill/>
            <a:miter lim="800000"/>
            <a:headEnd/>
            <a:tailEnd/>
          </a:ln>
        </p:spPr>
        <p:txBody>
          <a:bodyPr>
            <a:spAutoFit/>
          </a:bodyPr>
          <a:lstStyle/>
          <a:p>
            <a:pPr algn="r"/>
            <a:r>
              <a:rPr lang="en-US">
                <a:latin typeface="Calibri" pitchFamily="34" charset="0"/>
              </a:rPr>
              <a:t>»</a:t>
            </a:r>
          </a:p>
        </p:txBody>
      </p:sp>
      <p:sp>
        <p:nvSpPr>
          <p:cNvPr id="18441" name="Rectangle 12"/>
          <p:cNvSpPr>
            <a:spLocks noChangeArrowheads="1"/>
          </p:cNvSpPr>
          <p:nvPr/>
        </p:nvSpPr>
        <p:spPr bwMode="auto">
          <a:xfrm>
            <a:off x="2057400" y="4467225"/>
            <a:ext cx="4953000" cy="1323975"/>
          </a:xfrm>
          <a:prstGeom prst="rect">
            <a:avLst/>
          </a:prstGeom>
          <a:noFill/>
          <a:ln w="9525">
            <a:noFill/>
            <a:miter lim="800000"/>
            <a:headEnd/>
            <a:tailEnd/>
          </a:ln>
        </p:spPr>
        <p:txBody>
          <a:bodyPr>
            <a:spAutoFit/>
          </a:bodyPr>
          <a:lstStyle/>
          <a:p>
            <a:r>
              <a:rPr lang="en-US" sz="2000" b="1">
                <a:latin typeface="Calibri" pitchFamily="34" charset="0"/>
              </a:rPr>
              <a:t>example: </a:t>
            </a:r>
            <a:r>
              <a:rPr lang="en-US" sz="2000">
                <a:latin typeface="Calibri" pitchFamily="34" charset="0"/>
              </a:rPr>
              <a:t>Berkeley – in one year, the school district's portion of fee-in-lieu-of-taxes of </a:t>
            </a:r>
            <a:r>
              <a:rPr lang="en-US" sz="2000" b="1">
                <a:latin typeface="Calibri" pitchFamily="34" charset="0"/>
              </a:rPr>
              <a:t>$1.8 million</a:t>
            </a:r>
            <a:r>
              <a:rPr lang="en-US" sz="2000">
                <a:latin typeface="Calibri" pitchFamily="34" charset="0"/>
              </a:rPr>
              <a:t> used to pay county water and sewer obligations while the school district got </a:t>
            </a:r>
            <a:r>
              <a:rPr lang="en-US" sz="2000" b="1" i="1" u="sng">
                <a:latin typeface="Calibri" pitchFamily="34" charset="0"/>
              </a:rPr>
              <a:t>zero</a:t>
            </a:r>
            <a:endParaRPr lang="en-US" sz="2000">
              <a:latin typeface="Calibri" pitchFamily="34" charset="0"/>
            </a:endParaRPr>
          </a:p>
        </p:txBody>
      </p:sp>
      <p:sp>
        <p:nvSpPr>
          <p:cNvPr id="11" name="Slide Number Placeholder 10"/>
          <p:cNvSpPr>
            <a:spLocks noGrp="1"/>
          </p:cNvSpPr>
          <p:nvPr>
            <p:ph type="sldNum" sz="quarter" idx="12"/>
          </p:nvPr>
        </p:nvSpPr>
        <p:spPr/>
        <p:txBody>
          <a:bodyPr/>
          <a:lstStyle/>
          <a:p>
            <a:pPr>
              <a:defRPr/>
            </a:pPr>
            <a:fld id="{CA5074E7-260A-4D91-8A3A-AEF864C42A18}" type="slidenum">
              <a:rPr lang="en-US" smtClean="0">
                <a:solidFill>
                  <a:schemeClr val="tx1"/>
                </a:solidFill>
              </a:rPr>
              <a:pPr>
                <a:defRPr/>
              </a:pPr>
              <a:t>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234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sc education restructuring - BRAND.png"/>
          <p:cNvPicPr>
            <a:picLocks noChangeAspect="1"/>
          </p:cNvPicPr>
          <p:nvPr/>
        </p:nvPicPr>
        <p:blipFill>
          <a:blip r:embed="rId3" cstate="print"/>
          <a:stretch>
            <a:fillRect/>
          </a:stretch>
        </p:blipFill>
        <p:spPr>
          <a:xfrm>
            <a:off x="304800" y="76200"/>
            <a:ext cx="5810250" cy="2057400"/>
          </a:xfrm>
          <a:prstGeom prst="rect">
            <a:avLst/>
          </a:prstGeom>
          <a:effectLst>
            <a:outerShdw blurRad="50800" dist="25400" dir="1020000" algn="ctr" rotWithShape="0">
              <a:schemeClr val="tx1">
                <a:alpha val="57000"/>
              </a:schemeClr>
            </a:outerShdw>
          </a:effectLst>
        </p:spPr>
      </p:pic>
      <p:sp>
        <p:nvSpPr>
          <p:cNvPr id="6" name="Rectangle 5"/>
          <p:cNvSpPr/>
          <p:nvPr/>
        </p:nvSpPr>
        <p:spPr>
          <a:xfrm>
            <a:off x="8153400" y="228600"/>
            <a:ext cx="990600" cy="6629400"/>
          </a:xfrm>
          <a:prstGeom prst="rect">
            <a:avLst/>
          </a:prstGeom>
          <a:solidFill>
            <a:srgbClr val="FAAF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1" name="TextBox 6"/>
          <p:cNvSpPr txBox="1">
            <a:spLocks noChangeArrowheads="1"/>
          </p:cNvSpPr>
          <p:nvPr/>
        </p:nvSpPr>
        <p:spPr bwMode="auto">
          <a:xfrm>
            <a:off x="533400" y="2438400"/>
            <a:ext cx="6705600" cy="461963"/>
          </a:xfrm>
          <a:prstGeom prst="rect">
            <a:avLst/>
          </a:prstGeom>
          <a:noFill/>
          <a:ln w="9525">
            <a:noFill/>
            <a:miter lim="800000"/>
            <a:headEnd/>
            <a:tailEnd/>
          </a:ln>
        </p:spPr>
        <p:txBody>
          <a:bodyPr>
            <a:spAutoFit/>
          </a:bodyPr>
          <a:lstStyle/>
          <a:p>
            <a:r>
              <a:rPr lang="en-US" sz="2400" b="1">
                <a:latin typeface="Calibri" pitchFamily="34" charset="0"/>
              </a:rPr>
              <a:t>property tax system is in a shrinking straightjacket</a:t>
            </a:r>
          </a:p>
        </p:txBody>
      </p:sp>
      <p:sp>
        <p:nvSpPr>
          <p:cNvPr id="19462" name="Rectangle 17"/>
          <p:cNvSpPr>
            <a:spLocks noChangeArrowheads="1"/>
          </p:cNvSpPr>
          <p:nvPr/>
        </p:nvSpPr>
        <p:spPr bwMode="auto">
          <a:xfrm>
            <a:off x="990600" y="3032125"/>
            <a:ext cx="6934200" cy="2863850"/>
          </a:xfrm>
          <a:prstGeom prst="rect">
            <a:avLst/>
          </a:prstGeom>
          <a:noFill/>
          <a:ln w="9525">
            <a:noFill/>
            <a:miter lim="800000"/>
            <a:headEnd/>
            <a:tailEnd/>
          </a:ln>
        </p:spPr>
        <p:txBody>
          <a:bodyPr>
            <a:spAutoFit/>
          </a:bodyPr>
          <a:lstStyle/>
          <a:p>
            <a:pPr marL="342900" indent="-342900">
              <a:buFont typeface="Calibri" pitchFamily="34" charset="0"/>
              <a:buAutoNum type="arabicParenR" startAt="6"/>
            </a:pPr>
            <a:r>
              <a:rPr lang="en-US">
                <a:latin typeface="Calibri" pitchFamily="34" charset="0"/>
              </a:rPr>
              <a:t>value of property within districts is the main factor in distributing state revenue under the Education Finance Act (EFA), so that all of the distortions in the property tax system distort the distribution of state revenue</a:t>
            </a:r>
          </a:p>
          <a:p>
            <a:pPr marL="342900" indent="-342900">
              <a:buFont typeface="Calibri" pitchFamily="34" charset="0"/>
              <a:buAutoNum type="arabicParenR" startAt="6"/>
            </a:pPr>
            <a:r>
              <a:rPr lang="en-US">
                <a:latin typeface="Calibri" pitchFamily="34" charset="0"/>
              </a:rPr>
              <a:t>the limitations on local property taxes mean districts cannot generate local revenue to meet the local share of funding required under the EFA or compensate for a loss of state revenue</a:t>
            </a:r>
          </a:p>
          <a:p>
            <a:pPr marL="342900" indent="-342900">
              <a:buFont typeface="Calibri" pitchFamily="34" charset="0"/>
              <a:buAutoNum type="arabicParenR" startAt="6"/>
            </a:pPr>
            <a:r>
              <a:rPr lang="en-US">
                <a:latin typeface="Calibri" pitchFamily="34" charset="0"/>
              </a:rPr>
              <a:t>since the state tax structure does not produce enough revenue to pay the costs of economic development, school districts (through the fee/multi-county park scheme) are a prime source of funding</a:t>
            </a:r>
          </a:p>
        </p:txBody>
      </p:sp>
      <p:sp>
        <p:nvSpPr>
          <p:cNvPr id="19463" name="TextBox 19"/>
          <p:cNvSpPr txBox="1">
            <a:spLocks noChangeArrowheads="1"/>
          </p:cNvSpPr>
          <p:nvPr/>
        </p:nvSpPr>
        <p:spPr bwMode="auto">
          <a:xfrm rot="5400000">
            <a:off x="5900738" y="3309937"/>
            <a:ext cx="5562600" cy="923925"/>
          </a:xfrm>
          <a:prstGeom prst="rect">
            <a:avLst/>
          </a:prstGeom>
          <a:noFill/>
          <a:ln w="9525">
            <a:noFill/>
            <a:miter lim="800000"/>
            <a:headEnd/>
            <a:tailEnd/>
          </a:ln>
        </p:spPr>
        <p:txBody>
          <a:bodyPr>
            <a:spAutoFit/>
          </a:bodyPr>
          <a:lstStyle/>
          <a:p>
            <a:pPr algn="r"/>
            <a:r>
              <a:rPr lang="en-US" sz="5400" b="1">
                <a:solidFill>
                  <a:srgbClr val="FFE1D2"/>
                </a:solidFill>
                <a:latin typeface="Calibri" pitchFamily="34" charset="0"/>
              </a:rPr>
              <a:t>why restructure?</a:t>
            </a:r>
          </a:p>
        </p:txBody>
      </p:sp>
      <p:sp>
        <p:nvSpPr>
          <p:cNvPr id="9" name="Slide Number Placeholder 8"/>
          <p:cNvSpPr>
            <a:spLocks noGrp="1"/>
          </p:cNvSpPr>
          <p:nvPr>
            <p:ph type="sldNum" sz="quarter" idx="12"/>
          </p:nvPr>
        </p:nvSpPr>
        <p:spPr/>
        <p:txBody>
          <a:bodyPr/>
          <a:lstStyle/>
          <a:p>
            <a:pPr>
              <a:defRPr/>
            </a:pPr>
            <a:fld id="{125DF623-0D94-4E58-A1F6-B9CE12795B79}" type="slidenum">
              <a:rPr lang="en-US" smtClean="0">
                <a:solidFill>
                  <a:schemeClr val="tx1"/>
                </a:solidFill>
              </a:rPr>
              <a:pPr>
                <a:defRPr/>
              </a:pPr>
              <a:t>9</a:t>
            </a:fld>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1577</Words>
  <Application>Microsoft Office PowerPoint</Application>
  <PresentationFormat>On-screen Show (4:3)</PresentationFormat>
  <Paragraphs>259</Paragraphs>
  <Slides>35</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SallyCauthen</cp:lastModifiedBy>
  <cp:revision>125</cp:revision>
  <dcterms:created xsi:type="dcterms:W3CDTF">2010-12-01T13:13:55Z</dcterms:created>
  <dcterms:modified xsi:type="dcterms:W3CDTF">2010-12-15T21:46:35Z</dcterms:modified>
</cp:coreProperties>
</file>